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notesSlides/notesSlide2.xml" ContentType="application/vnd.openxmlformats-officedocument.presentationml.notesSlide+xml"/>
  <Override PartName="/ppt/diagrams/colors1.xml" ContentType="application/vnd.openxmlformats-officedocument.drawingml.diagramColor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diagrams/layout1.xml" ContentType="application/vnd.openxmlformats-officedocument.drawingml.diagramLayout+xml"/>
  <Override PartName="/ppt/notesSlides/notesSlide6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Default Extension="tiff" ContentType="image/tif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82" r:id="rId4"/>
  </p:sldMasterIdLst>
  <p:notesMasterIdLst>
    <p:notesMasterId r:id="rId46"/>
  </p:notesMasterIdLst>
  <p:handoutMasterIdLst>
    <p:handoutMasterId r:id="rId47"/>
  </p:handoutMasterIdLst>
  <p:sldIdLst>
    <p:sldId id="338" r:id="rId5"/>
    <p:sldId id="340" r:id="rId6"/>
    <p:sldId id="341" r:id="rId7"/>
    <p:sldId id="342" r:id="rId8"/>
    <p:sldId id="343" r:id="rId9"/>
    <p:sldId id="344" r:id="rId10"/>
    <p:sldId id="345" r:id="rId11"/>
    <p:sldId id="346" r:id="rId12"/>
    <p:sldId id="347" r:id="rId13"/>
    <p:sldId id="348" r:id="rId14"/>
    <p:sldId id="349" r:id="rId15"/>
    <p:sldId id="350" r:id="rId16"/>
    <p:sldId id="351" r:id="rId17"/>
    <p:sldId id="352" r:id="rId18"/>
    <p:sldId id="353" r:id="rId19"/>
    <p:sldId id="354" r:id="rId20"/>
    <p:sldId id="355" r:id="rId21"/>
    <p:sldId id="356" r:id="rId22"/>
    <p:sldId id="357" r:id="rId23"/>
    <p:sldId id="358" r:id="rId24"/>
    <p:sldId id="359" r:id="rId25"/>
    <p:sldId id="360" r:id="rId26"/>
    <p:sldId id="361" r:id="rId27"/>
    <p:sldId id="362" r:id="rId28"/>
    <p:sldId id="363" r:id="rId29"/>
    <p:sldId id="364" r:id="rId30"/>
    <p:sldId id="365" r:id="rId31"/>
    <p:sldId id="366" r:id="rId32"/>
    <p:sldId id="367" r:id="rId33"/>
    <p:sldId id="368" r:id="rId34"/>
    <p:sldId id="369" r:id="rId35"/>
    <p:sldId id="370" r:id="rId36"/>
    <p:sldId id="371" r:id="rId37"/>
    <p:sldId id="372" r:id="rId38"/>
    <p:sldId id="373" r:id="rId39"/>
    <p:sldId id="374" r:id="rId40"/>
    <p:sldId id="375" r:id="rId41"/>
    <p:sldId id="376" r:id="rId42"/>
    <p:sldId id="377" r:id="rId43"/>
    <p:sldId id="387" r:id="rId44"/>
    <p:sldId id="337" r:id="rId45"/>
  </p:sldIdLst>
  <p:sldSz cx="13011150" cy="9756775"/>
  <p:notesSz cx="6805613" cy="9939338"/>
  <p:custDataLst>
    <p:tags r:id="rId48"/>
  </p:custDataLst>
  <p:defaultTextStyle>
    <a:defPPr>
      <a:defRPr lang="en-US"/>
    </a:defPPr>
    <a:lvl1pPr algn="l" defTabSz="1300091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1pPr>
    <a:lvl2pPr marL="649252" indent="-192077" algn="l" defTabSz="1300091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2pPr>
    <a:lvl3pPr marL="1300091" indent="-385741" algn="l" defTabSz="1300091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3pPr>
    <a:lvl4pPr marL="1950929" indent="-579405" algn="l" defTabSz="1300091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4pPr>
    <a:lvl5pPr marL="2600178" indent="-771482" algn="l" defTabSz="1300091" rtl="0" fontAlgn="base">
      <a:spcBef>
        <a:spcPct val="0"/>
      </a:spcBef>
      <a:spcAft>
        <a:spcPct val="0"/>
      </a:spcAft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5pPr>
    <a:lvl6pPr marL="2285872" algn="l" defTabSz="914348" rtl="0" eaLnBrk="1" latinLnBrk="0" hangingPunct="1"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6pPr>
    <a:lvl7pPr marL="2743046" algn="l" defTabSz="914348" rtl="0" eaLnBrk="1" latinLnBrk="0" hangingPunct="1"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7pPr>
    <a:lvl8pPr marL="3200220" algn="l" defTabSz="914348" rtl="0" eaLnBrk="1" latinLnBrk="0" hangingPunct="1"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8pPr>
    <a:lvl9pPr marL="3657394" algn="l" defTabSz="914348" rtl="0" eaLnBrk="1" latinLnBrk="0" hangingPunct="1">
      <a:defRPr sz="2600" kern="1200">
        <a:solidFill>
          <a:schemeClr val="tx1"/>
        </a:solidFill>
        <a:latin typeface="Arial" pitchFamily="34" charset="0"/>
        <a:ea typeface="ヒラギノ角ゴ Pro W3"/>
        <a:cs typeface="ヒラギノ角ゴ Pro W3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gray" scaleToFitPaper="1" frameSlides="1"/>
  <p:clrMru>
    <a:srgbClr val="FFBF40"/>
    <a:srgbClr val="FFB625"/>
    <a:srgbClr val="FFD071"/>
    <a:srgbClr val="00EE28"/>
    <a:srgbClr val="FF9797"/>
    <a:srgbClr val="FF7171"/>
    <a:srgbClr val="DA9100"/>
    <a:srgbClr val="77BB11"/>
    <a:srgbClr val="EE0066"/>
    <a:srgbClr val="118888"/>
  </p:clrMru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01" autoAdjust="0"/>
    <p:restoredTop sz="91820" autoAdjust="0"/>
  </p:normalViewPr>
  <p:slideViewPr>
    <p:cSldViewPr>
      <p:cViewPr>
        <p:scale>
          <a:sx n="70" d="100"/>
          <a:sy n="70" d="100"/>
        </p:scale>
        <p:origin x="-246" y="0"/>
      </p:cViewPr>
      <p:guideLst>
        <p:guide orient="horz" pos="3073"/>
        <p:guide pos="409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7" d="100"/>
          <a:sy n="67" d="100"/>
        </p:scale>
        <p:origin x="-3516" y="-120"/>
      </p:cViewPr>
      <p:guideLst>
        <p:guide orient="horz" pos="3131"/>
        <p:guide pos="214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DF77D2-42EC-454D-948C-650FF9BC4DC9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44E8A2C-4778-4272-B35C-04A10FC039EA}">
      <dgm:prSet phldrT="[Text]" custT="1"/>
      <dgm:spPr>
        <a:noFill/>
        <a:ln w="44450">
          <a:solidFill>
            <a:schemeClr val="accent1">
              <a:lumMod val="50000"/>
              <a:lumOff val="50000"/>
            </a:schemeClr>
          </a:solidFill>
        </a:ln>
      </dgm:spPr>
      <dgm:t>
        <a:bodyPr/>
        <a:lstStyle/>
        <a:p>
          <a:r>
            <a:rPr lang="en-US" sz="3600" dirty="0" smtClean="0">
              <a:solidFill>
                <a:schemeClr val="tx1"/>
              </a:solidFill>
            </a:rPr>
            <a:t>Searching Path</a:t>
          </a:r>
          <a:endParaRPr lang="en-US" sz="3600" dirty="0">
            <a:solidFill>
              <a:schemeClr val="tx1"/>
            </a:solidFill>
          </a:endParaRPr>
        </a:p>
      </dgm:t>
    </dgm:pt>
    <dgm:pt modelId="{1E6BE460-EDE0-4689-8895-8DC06FB95DF3}" type="parTrans" cxnId="{A00266C7-CFF3-45B7-9035-9074DED168B6}">
      <dgm:prSet/>
      <dgm:spPr/>
      <dgm:t>
        <a:bodyPr/>
        <a:lstStyle/>
        <a:p>
          <a:endParaRPr lang="en-US"/>
        </a:p>
      </dgm:t>
    </dgm:pt>
    <dgm:pt modelId="{BFF89512-1CBB-49A8-B04C-2782A5181ADF}" type="sibTrans" cxnId="{A00266C7-CFF3-45B7-9035-9074DED168B6}">
      <dgm:prSet/>
      <dgm:spPr/>
      <dgm:t>
        <a:bodyPr/>
        <a:lstStyle/>
        <a:p>
          <a:endParaRPr lang="en-US"/>
        </a:p>
      </dgm:t>
    </dgm:pt>
    <dgm:pt modelId="{FDC1C1A8-51E1-491E-AC98-CC446F0FCF03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Start  &amp; Destination</a:t>
          </a:r>
          <a:endParaRPr lang="en-US" dirty="0">
            <a:solidFill>
              <a:schemeClr val="bg1"/>
            </a:solidFill>
          </a:endParaRPr>
        </a:p>
      </dgm:t>
    </dgm:pt>
    <dgm:pt modelId="{37443777-A416-4262-AD07-45A314EDE0E4}" type="parTrans" cxnId="{33BDD184-87A9-4EAC-A951-77457CC6B3A5}">
      <dgm:prSet/>
      <dgm:spPr/>
      <dgm:t>
        <a:bodyPr/>
        <a:lstStyle/>
        <a:p>
          <a:endParaRPr lang="en-US"/>
        </a:p>
      </dgm:t>
    </dgm:pt>
    <dgm:pt modelId="{97E3457D-8365-4FB8-AF00-B1F00A2B4ED6}" type="sibTrans" cxnId="{33BDD184-87A9-4EAC-A951-77457CC6B3A5}">
      <dgm:prSet/>
      <dgm:spPr/>
      <dgm:t>
        <a:bodyPr/>
        <a:lstStyle/>
        <a:p>
          <a:endParaRPr lang="en-US"/>
        </a:p>
      </dgm:t>
    </dgm:pt>
    <dgm:pt modelId="{6F8CA090-77BB-4FE3-ABA8-3CDE5DF5D203}">
      <dgm:prSet phldrT="[Text]" custT="1"/>
      <dgm:spPr>
        <a:noFill/>
        <a:ln w="44450">
          <a:solidFill>
            <a:schemeClr val="accent1">
              <a:lumMod val="50000"/>
              <a:lumOff val="50000"/>
            </a:schemeClr>
          </a:solidFill>
        </a:ln>
      </dgm:spPr>
      <dgm:t>
        <a:bodyPr/>
        <a:lstStyle/>
        <a:p>
          <a:r>
            <a:rPr lang="en-US" sz="3600" dirty="0" smtClean="0">
              <a:solidFill>
                <a:schemeClr val="tx1"/>
              </a:solidFill>
            </a:rPr>
            <a:t>Selecting Target</a:t>
          </a:r>
          <a:endParaRPr lang="en-US" sz="3600" dirty="0">
            <a:solidFill>
              <a:schemeClr val="tx1"/>
            </a:solidFill>
          </a:endParaRPr>
        </a:p>
      </dgm:t>
    </dgm:pt>
    <dgm:pt modelId="{50512603-6F2C-481B-B756-59A75F727FAC}" type="parTrans" cxnId="{9384ACB4-5FD4-440F-88C4-FFDB69309E20}">
      <dgm:prSet/>
      <dgm:spPr/>
      <dgm:t>
        <a:bodyPr/>
        <a:lstStyle/>
        <a:p>
          <a:endParaRPr lang="en-US"/>
        </a:p>
      </dgm:t>
    </dgm:pt>
    <dgm:pt modelId="{5FB6F69A-05A1-4ECD-90D4-574A74F33305}" type="sibTrans" cxnId="{9384ACB4-5FD4-440F-88C4-FFDB69309E20}">
      <dgm:prSet/>
      <dgm:spPr/>
      <dgm:t>
        <a:bodyPr/>
        <a:lstStyle/>
        <a:p>
          <a:endParaRPr lang="en-US"/>
        </a:p>
      </dgm:t>
    </dgm:pt>
    <dgm:pt modelId="{4B11A874-D2F1-40B5-9C7F-733188C2DA1D}">
      <dgm:prSet phldrT="[Text]" custT="1"/>
      <dgm:spPr>
        <a:noFill/>
        <a:ln w="44450">
          <a:solidFill>
            <a:schemeClr val="accent1">
              <a:lumMod val="50000"/>
              <a:lumOff val="50000"/>
            </a:schemeClr>
          </a:solidFill>
        </a:ln>
      </dgm:spPr>
      <dgm:t>
        <a:bodyPr/>
        <a:lstStyle/>
        <a:p>
          <a:r>
            <a:rPr lang="en-US" sz="3600" dirty="0" smtClean="0">
              <a:solidFill>
                <a:schemeClr val="tx1"/>
              </a:solidFill>
            </a:rPr>
            <a:t>Computing DA Target</a:t>
          </a:r>
          <a:endParaRPr lang="en-US" sz="3600" dirty="0">
            <a:solidFill>
              <a:schemeClr val="tx1"/>
            </a:solidFill>
          </a:endParaRPr>
        </a:p>
      </dgm:t>
    </dgm:pt>
    <dgm:pt modelId="{8D75F6B2-4E61-4960-81CB-18BB2E021677}" type="parTrans" cxnId="{43B9D3AA-E02C-4572-AADF-BABB10AAF6E7}">
      <dgm:prSet/>
      <dgm:spPr/>
      <dgm:t>
        <a:bodyPr/>
        <a:lstStyle/>
        <a:p>
          <a:endParaRPr lang="en-US"/>
        </a:p>
      </dgm:t>
    </dgm:pt>
    <dgm:pt modelId="{A9C0781A-27CB-4143-9D4C-C7562EB2621E}" type="sibTrans" cxnId="{43B9D3AA-E02C-4572-AADF-BABB10AAF6E7}">
      <dgm:prSet/>
      <dgm:spPr/>
      <dgm:t>
        <a:bodyPr/>
        <a:lstStyle/>
        <a:p>
          <a:endParaRPr lang="en-US"/>
        </a:p>
      </dgm:t>
    </dgm:pt>
    <dgm:pt modelId="{97B9711B-8E7B-465A-9426-69D71BEA12E3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Pos</a:t>
          </a:r>
          <a:endParaRPr lang="en-US" dirty="0">
            <a:solidFill>
              <a:schemeClr val="bg1"/>
            </a:solidFill>
          </a:endParaRPr>
        </a:p>
      </dgm:t>
    </dgm:pt>
    <dgm:pt modelId="{E3322980-B621-4179-BCE1-E94EA7D98172}" type="parTrans" cxnId="{6A24D3CA-E821-4E53-9E40-D7D005C30F5B}">
      <dgm:prSet/>
      <dgm:spPr/>
      <dgm:t>
        <a:bodyPr/>
        <a:lstStyle/>
        <a:p>
          <a:endParaRPr lang="en-US"/>
        </a:p>
      </dgm:t>
    </dgm:pt>
    <dgm:pt modelId="{97FD3A0B-1D33-4982-86EB-B10D3FADC144}" type="sibTrans" cxnId="{6A24D3CA-E821-4E53-9E40-D7D005C30F5B}">
      <dgm:prSet/>
      <dgm:spPr/>
      <dgm:t>
        <a:bodyPr/>
        <a:lstStyle/>
        <a:p>
          <a:endParaRPr lang="en-US"/>
        </a:p>
      </dgm:t>
    </dgm:pt>
    <dgm:pt modelId="{FB4438CD-BF55-4C3E-9C71-E7009FD10FA9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Movement Model</a:t>
          </a:r>
          <a:endParaRPr lang="en-US" dirty="0">
            <a:solidFill>
              <a:schemeClr val="bg1"/>
            </a:solidFill>
          </a:endParaRPr>
        </a:p>
      </dgm:t>
    </dgm:pt>
    <dgm:pt modelId="{4D58F4DD-CBD5-413C-9A9F-E2E31BFE2E12}" type="parTrans" cxnId="{C88A523A-7A7F-4AED-8858-AFAC8B6D2263}">
      <dgm:prSet/>
      <dgm:spPr/>
      <dgm:t>
        <a:bodyPr/>
        <a:lstStyle/>
        <a:p>
          <a:endParaRPr lang="en-US"/>
        </a:p>
      </dgm:t>
    </dgm:pt>
    <dgm:pt modelId="{5B510F93-85A8-464B-8FD9-C74FE2131C12}" type="sibTrans" cxnId="{C88A523A-7A7F-4AED-8858-AFAC8B6D2263}">
      <dgm:prSet/>
      <dgm:spPr/>
      <dgm:t>
        <a:bodyPr/>
        <a:lstStyle/>
        <a:p>
          <a:endParaRPr lang="en-US"/>
        </a:p>
      </dgm:t>
    </dgm:pt>
    <dgm:pt modelId="{7A3B784D-AF54-44D1-8224-5F264AD41ADB}">
      <dgm:prSet phldrT="[Text]" custT="1"/>
      <dgm:spPr>
        <a:noFill/>
        <a:ln w="44450">
          <a:solidFill>
            <a:schemeClr val="accent1">
              <a:lumMod val="50000"/>
              <a:lumOff val="50000"/>
            </a:schemeClr>
          </a:solidFill>
        </a:ln>
      </dgm:spPr>
      <dgm:t>
        <a:bodyPr/>
        <a:lstStyle/>
        <a:p>
          <a:r>
            <a:rPr lang="en-US" sz="3600" dirty="0" smtClean="0">
              <a:solidFill>
                <a:schemeClr val="tx1"/>
              </a:solidFill>
            </a:rPr>
            <a:t>Steering</a:t>
          </a:r>
          <a:endParaRPr lang="en-US" sz="3600" dirty="0">
            <a:solidFill>
              <a:schemeClr val="tx1"/>
            </a:solidFill>
          </a:endParaRPr>
        </a:p>
      </dgm:t>
    </dgm:pt>
    <dgm:pt modelId="{8DDC75A9-3A7E-487C-8CCE-EBACEFA591D1}" type="parTrans" cxnId="{18B63618-2A71-45D1-A5D2-B1F0EB4C65D2}">
      <dgm:prSet/>
      <dgm:spPr/>
      <dgm:t>
        <a:bodyPr/>
        <a:lstStyle/>
        <a:p>
          <a:endParaRPr lang="en-US"/>
        </a:p>
      </dgm:t>
    </dgm:pt>
    <dgm:pt modelId="{8550B080-F22E-4CBC-B2EB-AE45C5E98C2D}" type="sibTrans" cxnId="{18B63618-2A71-45D1-A5D2-B1F0EB4C65D2}">
      <dgm:prSet/>
      <dgm:spPr/>
      <dgm:t>
        <a:bodyPr/>
        <a:lstStyle/>
        <a:p>
          <a:endParaRPr lang="en-US"/>
        </a:p>
      </dgm:t>
    </dgm:pt>
    <dgm:pt modelId="{35C3FDFA-41EB-460F-956E-80E2694D9CD9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Movement Model</a:t>
          </a:r>
          <a:endParaRPr lang="en-US" dirty="0">
            <a:solidFill>
              <a:schemeClr val="bg1"/>
            </a:solidFill>
          </a:endParaRPr>
        </a:p>
      </dgm:t>
    </dgm:pt>
    <dgm:pt modelId="{E3E3FB62-3F84-4734-858A-B671FF874C15}" type="parTrans" cxnId="{109EBDC7-44EB-4BC2-BF1F-48B5A97EB8A1}">
      <dgm:prSet/>
      <dgm:spPr/>
      <dgm:t>
        <a:bodyPr/>
        <a:lstStyle/>
        <a:p>
          <a:endParaRPr lang="en-US"/>
        </a:p>
      </dgm:t>
    </dgm:pt>
    <dgm:pt modelId="{593FB4E3-DE89-40B3-BBAF-F51636F9E916}" type="sibTrans" cxnId="{109EBDC7-44EB-4BC2-BF1F-48B5A97EB8A1}">
      <dgm:prSet/>
      <dgm:spPr/>
      <dgm:t>
        <a:bodyPr/>
        <a:lstStyle/>
        <a:p>
          <a:endParaRPr lang="en-US"/>
        </a:p>
      </dgm:t>
    </dgm:pt>
    <dgm:pt modelId="{9600803A-3A8A-40FF-BCF4-BDF98F46CE81}">
      <dgm:prSet phldrT="[Text]"/>
      <dgm:spPr>
        <a:solidFill>
          <a:srgbClr val="FF9797"/>
        </a:solidFill>
        <a:ln>
          <a:solidFill>
            <a:srgbClr val="FF717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Pathdata</a:t>
          </a:r>
          <a:endParaRPr lang="en-US" dirty="0">
            <a:solidFill>
              <a:schemeClr val="bg1"/>
            </a:solidFill>
          </a:endParaRPr>
        </a:p>
      </dgm:t>
    </dgm:pt>
    <dgm:pt modelId="{43C23E71-694E-4686-8206-B7CF2317AD15}" type="parTrans" cxnId="{EFCB2F77-EE92-45CA-8EE3-34424C69F9D1}">
      <dgm:prSet/>
      <dgm:spPr/>
      <dgm:t>
        <a:bodyPr/>
        <a:lstStyle/>
        <a:p>
          <a:endParaRPr lang="en-US"/>
        </a:p>
      </dgm:t>
    </dgm:pt>
    <dgm:pt modelId="{36A429CD-6776-40E7-99A5-E8642FD00966}" type="sibTrans" cxnId="{EFCB2F77-EE92-45CA-8EE3-34424C69F9D1}">
      <dgm:prSet/>
      <dgm:spPr/>
      <dgm:t>
        <a:bodyPr/>
        <a:lstStyle/>
        <a:p>
          <a:endParaRPr lang="en-US"/>
        </a:p>
      </dgm:t>
    </dgm:pt>
    <dgm:pt modelId="{7021A176-38A1-4925-B270-C31B16374638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Pos</a:t>
          </a:r>
          <a:endParaRPr lang="en-US" dirty="0">
            <a:solidFill>
              <a:schemeClr val="bg1"/>
            </a:solidFill>
          </a:endParaRPr>
        </a:p>
      </dgm:t>
    </dgm:pt>
    <dgm:pt modelId="{5F3DA5D4-9BF2-491C-892B-0B6BA8C12A09}" type="parTrans" cxnId="{338529DE-4255-486A-99EE-83BBDFB47E53}">
      <dgm:prSet/>
      <dgm:spPr/>
      <dgm:t>
        <a:bodyPr/>
        <a:lstStyle/>
        <a:p>
          <a:endParaRPr lang="en-US"/>
        </a:p>
      </dgm:t>
    </dgm:pt>
    <dgm:pt modelId="{3EC3E996-CEB8-4E8C-BD40-9CCA334BC895}" type="sibTrans" cxnId="{338529DE-4255-486A-99EE-83BBDFB47E53}">
      <dgm:prSet/>
      <dgm:spPr/>
      <dgm:t>
        <a:bodyPr/>
        <a:lstStyle/>
        <a:p>
          <a:endParaRPr lang="en-US"/>
        </a:p>
      </dgm:t>
    </dgm:pt>
    <dgm:pt modelId="{00795917-A8CE-4F4E-A6D4-14F98CBD4A4B}">
      <dgm:prSet phldrT="[Text]"/>
      <dgm:spPr>
        <a:solidFill>
          <a:srgbClr val="FF9797"/>
        </a:solidFill>
        <a:ln>
          <a:solidFill>
            <a:srgbClr val="FF717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Pathdata</a:t>
          </a:r>
          <a:endParaRPr lang="en-US" dirty="0">
            <a:solidFill>
              <a:schemeClr val="bg1"/>
            </a:solidFill>
          </a:endParaRPr>
        </a:p>
      </dgm:t>
    </dgm:pt>
    <dgm:pt modelId="{F775DD5D-4297-43AF-A32B-D3C7230C25D1}" type="parTrans" cxnId="{7807110C-7C7C-4093-8D39-8317DA3C7F35}">
      <dgm:prSet/>
      <dgm:spPr/>
      <dgm:t>
        <a:bodyPr/>
        <a:lstStyle/>
        <a:p>
          <a:endParaRPr lang="en-US"/>
        </a:p>
      </dgm:t>
    </dgm:pt>
    <dgm:pt modelId="{E2F63369-7B01-41E0-BB5D-9F826E6F42EA}" type="sibTrans" cxnId="{7807110C-7C7C-4093-8D39-8317DA3C7F35}">
      <dgm:prSet/>
      <dgm:spPr/>
      <dgm:t>
        <a:bodyPr/>
        <a:lstStyle/>
        <a:p>
          <a:endParaRPr lang="en-US"/>
        </a:p>
      </dgm:t>
    </dgm:pt>
    <dgm:pt modelId="{8FBACBDA-611B-4E92-AE6E-6F05FE0C0592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Path</a:t>
          </a:r>
          <a:endParaRPr lang="en-US" dirty="0">
            <a:solidFill>
              <a:schemeClr val="bg1"/>
            </a:solidFill>
          </a:endParaRPr>
        </a:p>
      </dgm:t>
    </dgm:pt>
    <dgm:pt modelId="{2C2D728D-23C6-4AF6-ADDF-EECAAF76D82C}" type="parTrans" cxnId="{B4A547C6-F0C0-46B6-ADC2-4A27A0BB208F}">
      <dgm:prSet/>
      <dgm:spPr/>
      <dgm:t>
        <a:bodyPr/>
        <a:lstStyle/>
        <a:p>
          <a:endParaRPr lang="en-US"/>
        </a:p>
      </dgm:t>
    </dgm:pt>
    <dgm:pt modelId="{82427CD8-C0A4-447B-A960-E8B0B18C527C}" type="sibTrans" cxnId="{B4A547C6-F0C0-46B6-ADC2-4A27A0BB208F}">
      <dgm:prSet/>
      <dgm:spPr/>
      <dgm:t>
        <a:bodyPr/>
        <a:lstStyle/>
        <a:p>
          <a:endParaRPr lang="en-US"/>
        </a:p>
      </dgm:t>
    </dgm:pt>
    <dgm:pt modelId="{A8B7D46C-2043-449D-96F2-F77D170D4468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Pos</a:t>
          </a:r>
          <a:endParaRPr lang="en-US" dirty="0">
            <a:solidFill>
              <a:schemeClr val="bg1"/>
            </a:solidFill>
          </a:endParaRPr>
        </a:p>
      </dgm:t>
    </dgm:pt>
    <dgm:pt modelId="{0AFE3E9A-E59B-4AB5-BF62-33AEBBD726A7}" type="parTrans" cxnId="{4DCE686A-681E-4174-A1F3-EFC13A2DBFE4}">
      <dgm:prSet/>
      <dgm:spPr/>
      <dgm:t>
        <a:bodyPr/>
        <a:lstStyle/>
        <a:p>
          <a:endParaRPr lang="en-US"/>
        </a:p>
      </dgm:t>
    </dgm:pt>
    <dgm:pt modelId="{50C5E523-3F1B-4B7C-9018-2992DEA649B8}" type="sibTrans" cxnId="{4DCE686A-681E-4174-A1F3-EFC13A2DBFE4}">
      <dgm:prSet/>
      <dgm:spPr/>
      <dgm:t>
        <a:bodyPr/>
        <a:lstStyle/>
        <a:p>
          <a:endParaRPr lang="en-US"/>
        </a:p>
      </dgm:t>
    </dgm:pt>
    <dgm:pt modelId="{66B0D43D-3563-4719-AF89-4869477B7D83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Movement Model</a:t>
          </a:r>
          <a:endParaRPr lang="en-US" dirty="0">
            <a:solidFill>
              <a:schemeClr val="bg1"/>
            </a:solidFill>
          </a:endParaRPr>
        </a:p>
      </dgm:t>
    </dgm:pt>
    <dgm:pt modelId="{58372DA0-3AAB-472B-9C55-21949ABF7538}" type="parTrans" cxnId="{220ECA55-E4D1-4741-956A-82FB0310B542}">
      <dgm:prSet/>
      <dgm:spPr/>
      <dgm:t>
        <a:bodyPr/>
        <a:lstStyle/>
        <a:p>
          <a:endParaRPr lang="en-US"/>
        </a:p>
      </dgm:t>
    </dgm:pt>
    <dgm:pt modelId="{19AA953A-B553-4990-8BA9-9F887C7CF562}" type="sibTrans" cxnId="{220ECA55-E4D1-4741-956A-82FB0310B542}">
      <dgm:prSet/>
      <dgm:spPr/>
      <dgm:t>
        <a:bodyPr/>
        <a:lstStyle/>
        <a:p>
          <a:endParaRPr lang="en-US"/>
        </a:p>
      </dgm:t>
    </dgm:pt>
    <dgm:pt modelId="{02310ABE-E535-4DB2-9F6C-2EC882C7E18C}">
      <dgm:prSet phldrT="[Text]"/>
      <dgm:spPr>
        <a:solidFill>
          <a:srgbClr val="FF0000"/>
        </a:solidFill>
        <a:ln>
          <a:solidFill>
            <a:srgbClr val="C00000"/>
          </a:solidFill>
        </a:ln>
      </dgm:spPr>
      <dgm:t>
        <a:bodyPr/>
        <a:lstStyle/>
        <a:p>
          <a:r>
            <a:rPr lang="en-US" b="1" dirty="0" smtClean="0"/>
            <a:t>Path</a:t>
          </a:r>
          <a:endParaRPr lang="en-US" b="1" dirty="0"/>
        </a:p>
      </dgm:t>
    </dgm:pt>
    <dgm:pt modelId="{CAE09CED-819C-49BB-B4C8-722B693FD101}" type="parTrans" cxnId="{0455A8C0-2320-4B36-8306-39B921000511}">
      <dgm:prSet/>
      <dgm:spPr/>
      <dgm:t>
        <a:bodyPr/>
        <a:lstStyle/>
        <a:p>
          <a:endParaRPr lang="en-US"/>
        </a:p>
      </dgm:t>
    </dgm:pt>
    <dgm:pt modelId="{0A2E3932-F654-4258-85A8-588CB6E0076E}" type="sibTrans" cxnId="{0455A8C0-2320-4B36-8306-39B921000511}">
      <dgm:prSet/>
      <dgm:spPr/>
      <dgm:t>
        <a:bodyPr/>
        <a:lstStyle/>
        <a:p>
          <a:endParaRPr lang="en-US"/>
        </a:p>
      </dgm:t>
    </dgm:pt>
    <dgm:pt modelId="{43FB362F-28A5-4688-A4A1-27616BE0A3BB}">
      <dgm:prSet phldrT="[Text]"/>
      <dgm:spPr>
        <a:solidFill>
          <a:srgbClr val="FF0000"/>
        </a:solidFill>
        <a:ln>
          <a:solidFill>
            <a:srgbClr val="C00000"/>
          </a:solidFill>
        </a:ln>
      </dgm:spPr>
      <dgm:t>
        <a:bodyPr/>
        <a:lstStyle/>
        <a:p>
          <a:r>
            <a:rPr lang="en-US" b="1" dirty="0" smtClean="0"/>
            <a:t>Target Pos</a:t>
          </a:r>
          <a:endParaRPr lang="en-US" b="1" dirty="0"/>
        </a:p>
      </dgm:t>
    </dgm:pt>
    <dgm:pt modelId="{A68262A2-6E94-4517-A459-48AFABE4A8FA}" type="parTrans" cxnId="{2576B39B-2B86-4C59-8BDB-6C4A3DF9EA0D}">
      <dgm:prSet/>
      <dgm:spPr/>
      <dgm:t>
        <a:bodyPr/>
        <a:lstStyle/>
        <a:p>
          <a:endParaRPr lang="en-US"/>
        </a:p>
      </dgm:t>
    </dgm:pt>
    <dgm:pt modelId="{D9A25D60-4068-4282-8DED-26BAD3F4743D}" type="sibTrans" cxnId="{2576B39B-2B86-4C59-8BDB-6C4A3DF9EA0D}">
      <dgm:prSet/>
      <dgm:spPr/>
      <dgm:t>
        <a:bodyPr/>
        <a:lstStyle/>
        <a:p>
          <a:endParaRPr lang="en-US"/>
        </a:p>
      </dgm:t>
    </dgm:pt>
    <dgm:pt modelId="{00D4A81B-C94A-42BA-9F9A-82E92F4E2BD8}">
      <dgm:prSet phldrT="[Text]"/>
      <dgm:spPr>
        <a:solidFill>
          <a:srgbClr val="FF0000"/>
        </a:solidFill>
        <a:ln>
          <a:solidFill>
            <a:srgbClr val="C00000"/>
          </a:solidFill>
        </a:ln>
      </dgm:spPr>
      <dgm:t>
        <a:bodyPr/>
        <a:lstStyle/>
        <a:p>
          <a:r>
            <a:rPr lang="en-US" b="1" dirty="0" smtClean="0"/>
            <a:t>DA Target Pos</a:t>
          </a:r>
          <a:endParaRPr lang="en-US" b="1" dirty="0"/>
        </a:p>
      </dgm:t>
    </dgm:pt>
    <dgm:pt modelId="{BD921CEA-81EB-49C7-81DF-4494059145AE}" type="parTrans" cxnId="{E94B3B3D-45F6-4142-969C-2A9A53BCA6E1}">
      <dgm:prSet/>
      <dgm:spPr/>
      <dgm:t>
        <a:bodyPr/>
        <a:lstStyle/>
        <a:p>
          <a:endParaRPr lang="en-US"/>
        </a:p>
      </dgm:t>
    </dgm:pt>
    <dgm:pt modelId="{119D24F6-2921-481E-9ACB-75D81687E050}" type="sibTrans" cxnId="{E94B3B3D-45F6-4142-969C-2A9A53BCA6E1}">
      <dgm:prSet/>
      <dgm:spPr/>
      <dgm:t>
        <a:bodyPr/>
        <a:lstStyle/>
        <a:p>
          <a:endParaRPr lang="en-US"/>
        </a:p>
      </dgm:t>
    </dgm:pt>
    <dgm:pt modelId="{91D268CA-E48B-4709-A3CE-08AF611BCFB3}">
      <dgm:prSet phldrT="[Text]"/>
      <dgm:spPr>
        <a:solidFill>
          <a:srgbClr val="FF9797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Potentially all PathObjects</a:t>
          </a:r>
          <a:endParaRPr lang="en-US" dirty="0">
            <a:solidFill>
              <a:schemeClr val="bg1"/>
            </a:solidFill>
          </a:endParaRPr>
        </a:p>
      </dgm:t>
    </dgm:pt>
    <dgm:pt modelId="{B545869B-D29F-46C6-A093-3BB353957CDD}" type="parTrans" cxnId="{E4A9A511-0978-4A72-A0EB-A71B527AC34B}">
      <dgm:prSet/>
      <dgm:spPr/>
      <dgm:t>
        <a:bodyPr/>
        <a:lstStyle/>
        <a:p>
          <a:endParaRPr lang="en-US"/>
        </a:p>
      </dgm:t>
    </dgm:pt>
    <dgm:pt modelId="{0216C2CB-4092-4F3C-BBF5-7AF96AB5A019}" type="sibTrans" cxnId="{E4A9A511-0978-4A72-A0EB-A71B527AC34B}">
      <dgm:prSet/>
      <dgm:spPr/>
      <dgm:t>
        <a:bodyPr/>
        <a:lstStyle/>
        <a:p>
          <a:endParaRPr lang="en-US"/>
        </a:p>
      </dgm:t>
    </dgm:pt>
    <dgm:pt modelId="{7AB47FA5-D650-4E05-B32F-7E49CD18FFEE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Constraint</a:t>
          </a:r>
          <a:endParaRPr lang="en-US" dirty="0">
            <a:solidFill>
              <a:schemeClr val="bg1"/>
            </a:solidFill>
          </a:endParaRPr>
        </a:p>
      </dgm:t>
    </dgm:pt>
    <dgm:pt modelId="{05AD4007-45CB-47DC-9E02-A4D3391D19D3}" type="parTrans" cxnId="{B6EE0F6B-CBAD-4B45-A6DF-5344E133C380}">
      <dgm:prSet/>
      <dgm:spPr/>
      <dgm:t>
        <a:bodyPr/>
        <a:lstStyle/>
        <a:p>
          <a:endParaRPr lang="en-US"/>
        </a:p>
      </dgm:t>
    </dgm:pt>
    <dgm:pt modelId="{11B8B291-992E-4201-B784-81127D4102EC}" type="sibTrans" cxnId="{B6EE0F6B-CBAD-4B45-A6DF-5344E133C380}">
      <dgm:prSet/>
      <dgm:spPr/>
      <dgm:t>
        <a:bodyPr/>
        <a:lstStyle/>
        <a:p>
          <a:endParaRPr lang="en-US"/>
        </a:p>
      </dgm:t>
    </dgm:pt>
    <dgm:pt modelId="{C1828F36-24A8-493E-A8F3-045021D13FF9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PathObjects of the path</a:t>
          </a:r>
          <a:endParaRPr lang="en-US" dirty="0">
            <a:solidFill>
              <a:schemeClr val="bg1"/>
            </a:solidFill>
          </a:endParaRPr>
        </a:p>
      </dgm:t>
    </dgm:pt>
    <dgm:pt modelId="{2E04C435-617C-4CCB-9270-2307584448C2}" type="parTrans" cxnId="{DABEBBA3-ECFC-4CD4-B9CA-ED98ADD74A60}">
      <dgm:prSet/>
      <dgm:spPr/>
      <dgm:t>
        <a:bodyPr/>
        <a:lstStyle/>
        <a:p>
          <a:endParaRPr lang="en-US"/>
        </a:p>
      </dgm:t>
    </dgm:pt>
    <dgm:pt modelId="{3E0796B3-C60F-408E-97DE-E71E1FA81C86}" type="sibTrans" cxnId="{DABEBBA3-ECFC-4CD4-B9CA-ED98ADD74A60}">
      <dgm:prSet/>
      <dgm:spPr/>
      <dgm:t>
        <a:bodyPr/>
        <a:lstStyle/>
        <a:p>
          <a:endParaRPr lang="en-US"/>
        </a:p>
      </dgm:t>
    </dgm:pt>
    <dgm:pt modelId="{EE56B48F-33B6-441A-BA53-765C8A03579C}">
      <dgm:prSet phldrT="[Text]"/>
      <dgm:spPr>
        <a:solidFill>
          <a:srgbClr val="FF9797"/>
        </a:solidFill>
        <a:ln>
          <a:solidFill>
            <a:srgbClr val="FF717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Pathdata</a:t>
          </a:r>
          <a:endParaRPr lang="en-US" dirty="0">
            <a:solidFill>
              <a:schemeClr val="bg1"/>
            </a:solidFill>
          </a:endParaRPr>
        </a:p>
      </dgm:t>
    </dgm:pt>
    <dgm:pt modelId="{BCB1F6DD-CB13-48F0-971B-739E443C8726}" type="parTrans" cxnId="{AB3622D4-38B5-4D23-A938-61E53B6CE9CC}">
      <dgm:prSet/>
      <dgm:spPr/>
      <dgm:t>
        <a:bodyPr/>
        <a:lstStyle/>
        <a:p>
          <a:endParaRPr lang="en-US"/>
        </a:p>
      </dgm:t>
    </dgm:pt>
    <dgm:pt modelId="{5179C48E-9276-47FB-A0DE-F8CAFFD966E3}" type="sibTrans" cxnId="{AB3622D4-38B5-4D23-A938-61E53B6CE9CC}">
      <dgm:prSet/>
      <dgm:spPr/>
      <dgm:t>
        <a:bodyPr/>
        <a:lstStyle/>
        <a:p>
          <a:endParaRPr lang="en-US"/>
        </a:p>
      </dgm:t>
    </dgm:pt>
    <dgm:pt modelId="{DB095241-FF9B-489F-A307-72F0D175C275}">
      <dgm:prSet phldrT="[Text]"/>
      <dgm:spPr>
        <a:solidFill>
          <a:srgbClr val="FF9797"/>
        </a:solidFill>
        <a:ln>
          <a:solidFill>
            <a:srgbClr val="FF7171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Cluster of entities</a:t>
          </a:r>
          <a:endParaRPr lang="en-US" dirty="0">
            <a:solidFill>
              <a:schemeClr val="bg1"/>
            </a:solidFill>
          </a:endParaRPr>
        </a:p>
      </dgm:t>
    </dgm:pt>
    <dgm:pt modelId="{E81E9B76-5649-4D2E-9735-32300015FEDE}" type="parTrans" cxnId="{0B11D99C-A3A0-4880-9391-692F2B32B89F}">
      <dgm:prSet/>
      <dgm:spPr/>
      <dgm:t>
        <a:bodyPr/>
        <a:lstStyle/>
        <a:p>
          <a:endParaRPr lang="en-US"/>
        </a:p>
      </dgm:t>
    </dgm:pt>
    <dgm:pt modelId="{AF602396-DF89-4805-BA4F-736DD8556503}" type="sibTrans" cxnId="{0B11D99C-A3A0-4880-9391-692F2B32B89F}">
      <dgm:prSet/>
      <dgm:spPr/>
      <dgm:t>
        <a:bodyPr/>
        <a:lstStyle/>
        <a:p>
          <a:endParaRPr lang="en-US"/>
        </a:p>
      </dgm:t>
    </dgm:pt>
    <dgm:pt modelId="{8F768394-BF6C-444B-8A21-2E839B29A924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LPF</a:t>
          </a:r>
          <a:r>
            <a:rPr lang="en-US" baseline="30000" dirty="0" smtClean="0">
              <a:solidFill>
                <a:schemeClr val="bg1"/>
              </a:solidFill>
            </a:rPr>
            <a:t>(*)</a:t>
          </a:r>
          <a:r>
            <a:rPr lang="en-US" dirty="0" smtClean="0">
              <a:solidFill>
                <a:schemeClr val="bg1"/>
              </a:solidFill>
            </a:rPr>
            <a:t> Shortcut</a:t>
          </a:r>
          <a:endParaRPr lang="en-US" dirty="0">
            <a:solidFill>
              <a:schemeClr val="bg1"/>
            </a:solidFill>
          </a:endParaRPr>
        </a:p>
      </dgm:t>
    </dgm:pt>
    <dgm:pt modelId="{940109F5-F413-40E9-BE59-33F5DF5FA18D}" type="parTrans" cxnId="{6A41B8F8-938A-45B2-9C0F-BF586DFDB807}">
      <dgm:prSet/>
      <dgm:spPr/>
      <dgm:t>
        <a:bodyPr/>
        <a:lstStyle/>
        <a:p>
          <a:endParaRPr lang="en-US"/>
        </a:p>
      </dgm:t>
    </dgm:pt>
    <dgm:pt modelId="{E0038453-BF60-42CB-8BB9-AE244E59B8CF}" type="sibTrans" cxnId="{6A41B8F8-938A-45B2-9C0F-BF586DFDB807}">
      <dgm:prSet/>
      <dgm:spPr/>
      <dgm:t>
        <a:bodyPr/>
        <a:lstStyle/>
        <a:p>
          <a:endParaRPr lang="en-US"/>
        </a:p>
      </dgm:t>
    </dgm:pt>
    <dgm:pt modelId="{A2574F33-719F-40DE-8208-0895A9095854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LPF</a:t>
          </a:r>
          <a:r>
            <a:rPr lang="en-US" baseline="30000" dirty="0" smtClean="0">
              <a:solidFill>
                <a:schemeClr val="bg1"/>
              </a:solidFill>
            </a:rPr>
            <a:t>(*)</a:t>
          </a:r>
          <a:r>
            <a:rPr lang="en-US" dirty="0" smtClean="0">
              <a:solidFill>
                <a:schemeClr val="bg1"/>
              </a:solidFill>
            </a:rPr>
            <a:t> Shortcut</a:t>
          </a:r>
          <a:endParaRPr lang="en-US" dirty="0">
            <a:solidFill>
              <a:schemeClr val="bg1"/>
            </a:solidFill>
          </a:endParaRPr>
        </a:p>
      </dgm:t>
    </dgm:pt>
    <dgm:pt modelId="{0B647527-EA27-4D43-B253-0CF0D5A12C31}" type="parTrans" cxnId="{D0C91C7A-C21B-4BBF-8F79-C3BC42D9C11B}">
      <dgm:prSet/>
      <dgm:spPr/>
      <dgm:t>
        <a:bodyPr/>
        <a:lstStyle/>
        <a:p>
          <a:endParaRPr lang="en-US"/>
        </a:p>
      </dgm:t>
    </dgm:pt>
    <dgm:pt modelId="{0A258805-9E2F-429C-B7CB-C9304AF12626}" type="sibTrans" cxnId="{D0C91C7A-C21B-4BBF-8F79-C3BC42D9C11B}">
      <dgm:prSet/>
      <dgm:spPr/>
      <dgm:t>
        <a:bodyPr/>
        <a:lstStyle/>
        <a:p>
          <a:endParaRPr lang="en-US"/>
        </a:p>
      </dgm:t>
    </dgm:pt>
    <dgm:pt modelId="{87335DFD-6CC4-414C-BB10-AEDE9973FB0E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PathObject</a:t>
          </a:r>
          <a:endParaRPr lang="en-US" dirty="0">
            <a:solidFill>
              <a:schemeClr val="bg1"/>
            </a:solidFill>
          </a:endParaRPr>
        </a:p>
      </dgm:t>
    </dgm:pt>
    <dgm:pt modelId="{548848DB-BB2D-4750-8295-C0A1D53748A8}" type="parTrans" cxnId="{3CD5F038-0D2A-43ED-9440-98F9EDAF527A}">
      <dgm:prSet/>
      <dgm:spPr/>
      <dgm:t>
        <a:bodyPr/>
        <a:lstStyle/>
        <a:p>
          <a:endParaRPr lang="en-US"/>
        </a:p>
      </dgm:t>
    </dgm:pt>
    <dgm:pt modelId="{3F437F32-0958-4598-9AEE-A2E84913A198}" type="sibTrans" cxnId="{3CD5F038-0D2A-43ED-9440-98F9EDAF527A}">
      <dgm:prSet/>
      <dgm:spPr/>
      <dgm:t>
        <a:bodyPr/>
        <a:lstStyle/>
        <a:p>
          <a:endParaRPr lang="en-US"/>
        </a:p>
      </dgm:t>
    </dgm:pt>
    <dgm:pt modelId="{A1583987-EC02-4CA8-A5EF-A7484362E469}">
      <dgm:prSet phldrT="[Text]"/>
      <dgm:spPr>
        <a:solidFill>
          <a:srgbClr val="FF0000"/>
        </a:solidFill>
        <a:ln>
          <a:solidFill>
            <a:srgbClr val="C00000"/>
          </a:solidFill>
        </a:ln>
      </dgm:spPr>
      <dgm:t>
        <a:bodyPr/>
        <a:lstStyle/>
        <a:p>
          <a:r>
            <a:rPr lang="en-US" b="1" dirty="0" smtClean="0"/>
            <a:t>Wanted Speed &amp; Yaw</a:t>
          </a:r>
          <a:endParaRPr lang="en-US" b="1" dirty="0"/>
        </a:p>
      </dgm:t>
    </dgm:pt>
    <dgm:pt modelId="{EB5B3FAF-CC49-437F-94FD-D2DD2975F245}" type="parTrans" cxnId="{FCB6A43F-E20C-4CB1-B517-B544D72F8CB4}">
      <dgm:prSet/>
      <dgm:spPr/>
      <dgm:t>
        <a:bodyPr/>
        <a:lstStyle/>
        <a:p>
          <a:endParaRPr lang="en-US"/>
        </a:p>
      </dgm:t>
    </dgm:pt>
    <dgm:pt modelId="{C2DA9DF7-654B-444A-A744-18AD52BA54BC}" type="sibTrans" cxnId="{FCB6A43F-E20C-4CB1-B517-B544D72F8CB4}">
      <dgm:prSet/>
      <dgm:spPr/>
      <dgm:t>
        <a:bodyPr/>
        <a:lstStyle/>
        <a:p>
          <a:endParaRPr lang="en-US"/>
        </a:p>
      </dgm:t>
    </dgm:pt>
    <dgm:pt modelId="{194D1EDC-81F6-4BA8-ABDB-1493F415D30D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LPF Shortcut</a:t>
          </a:r>
          <a:endParaRPr lang="en-US" dirty="0">
            <a:solidFill>
              <a:schemeClr val="bg1"/>
            </a:solidFill>
          </a:endParaRPr>
        </a:p>
      </dgm:t>
    </dgm:pt>
    <dgm:pt modelId="{22B41862-5742-47CD-9662-3A1BC8170C4E}" type="parTrans" cxnId="{08240E3F-516C-4058-A587-64BDCA9605AC}">
      <dgm:prSet/>
      <dgm:spPr/>
      <dgm:t>
        <a:bodyPr/>
        <a:lstStyle/>
        <a:p>
          <a:endParaRPr lang="en-US"/>
        </a:p>
      </dgm:t>
    </dgm:pt>
    <dgm:pt modelId="{B98AFA2B-1FB3-4815-BEA1-26A826C5DE80}" type="sibTrans" cxnId="{08240E3F-516C-4058-A587-64BDCA9605AC}">
      <dgm:prSet/>
      <dgm:spPr/>
      <dgm:t>
        <a:bodyPr/>
        <a:lstStyle/>
        <a:p>
          <a:endParaRPr lang="en-US"/>
        </a:p>
      </dgm:t>
    </dgm:pt>
    <dgm:pt modelId="{212E8033-D72C-430F-BA1B-94B6B6DD7288}">
      <dgm:prSet phldrT="[Text]"/>
      <dgm:spPr>
        <a:solidFill>
          <a:srgbClr val="FFD071"/>
        </a:solidFill>
        <a:ln w="50800">
          <a:solidFill>
            <a:srgbClr val="00EE28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Constraint</a:t>
          </a:r>
          <a:endParaRPr lang="en-US" dirty="0">
            <a:solidFill>
              <a:schemeClr val="bg1"/>
            </a:solidFill>
          </a:endParaRPr>
        </a:p>
      </dgm:t>
    </dgm:pt>
    <dgm:pt modelId="{6CEC7E17-6464-4706-8595-25DA7939BAFE}" type="parTrans" cxnId="{BAEC7086-480C-4249-9016-9719DC9A489B}">
      <dgm:prSet/>
      <dgm:spPr/>
      <dgm:t>
        <a:bodyPr/>
        <a:lstStyle/>
        <a:p>
          <a:endParaRPr lang="en-US"/>
        </a:p>
      </dgm:t>
    </dgm:pt>
    <dgm:pt modelId="{87CB44FD-83EB-4ECC-B4B5-D8F2741FF948}" type="sibTrans" cxnId="{BAEC7086-480C-4249-9016-9719DC9A489B}">
      <dgm:prSet/>
      <dgm:spPr/>
      <dgm:t>
        <a:bodyPr/>
        <a:lstStyle/>
        <a:p>
          <a:endParaRPr lang="en-US"/>
        </a:p>
      </dgm:t>
    </dgm:pt>
    <dgm:pt modelId="{15B2BA77-DEAA-4657-B822-D45EA49204A0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Movement Model</a:t>
          </a:r>
          <a:endParaRPr lang="en-US" dirty="0">
            <a:solidFill>
              <a:schemeClr val="bg1"/>
            </a:solidFill>
          </a:endParaRPr>
        </a:p>
      </dgm:t>
    </dgm:pt>
    <dgm:pt modelId="{2B5D6055-F26F-4571-84C1-BACF2DE9FEF5}" type="parTrans" cxnId="{4A5778B4-2BCC-4612-90C0-1EA42950D661}">
      <dgm:prSet/>
      <dgm:spPr/>
      <dgm:t>
        <a:bodyPr/>
        <a:lstStyle/>
        <a:p>
          <a:endParaRPr lang="en-US"/>
        </a:p>
      </dgm:t>
    </dgm:pt>
    <dgm:pt modelId="{C3EA6229-6D45-49EE-A0BF-23838EBAB066}" type="sibTrans" cxnId="{4A5778B4-2BCC-4612-90C0-1EA42950D661}">
      <dgm:prSet/>
      <dgm:spPr/>
      <dgm:t>
        <a:bodyPr/>
        <a:lstStyle/>
        <a:p>
          <a:endParaRPr lang="en-US"/>
        </a:p>
      </dgm:t>
    </dgm:pt>
    <dgm:pt modelId="{83917F66-D315-408B-BAD2-EDEB618A8BE3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target</a:t>
          </a:r>
          <a:endParaRPr lang="en-US" dirty="0">
            <a:solidFill>
              <a:schemeClr val="bg1"/>
            </a:solidFill>
          </a:endParaRPr>
        </a:p>
      </dgm:t>
    </dgm:pt>
    <dgm:pt modelId="{15043632-98F0-49E9-94ED-E413E346D50E}" type="parTrans" cxnId="{7FD07353-2446-4CEA-9E6A-F9D46D657E93}">
      <dgm:prSet/>
      <dgm:spPr/>
      <dgm:t>
        <a:bodyPr/>
        <a:lstStyle/>
        <a:p>
          <a:endParaRPr lang="en-US"/>
        </a:p>
      </dgm:t>
    </dgm:pt>
    <dgm:pt modelId="{13E56179-E6D3-41EF-B60C-8A816DD94667}" type="sibTrans" cxnId="{7FD07353-2446-4CEA-9E6A-F9D46D657E93}">
      <dgm:prSet/>
      <dgm:spPr/>
      <dgm:t>
        <a:bodyPr/>
        <a:lstStyle/>
        <a:p>
          <a:endParaRPr lang="en-US"/>
        </a:p>
      </dgm:t>
    </dgm:pt>
    <dgm:pt modelId="{4BA17D03-1A2C-41CD-9207-55EFD523F49F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Target</a:t>
          </a:r>
          <a:endParaRPr lang="en-US" dirty="0">
            <a:solidFill>
              <a:schemeClr val="bg1"/>
            </a:solidFill>
          </a:endParaRPr>
        </a:p>
      </dgm:t>
    </dgm:pt>
    <dgm:pt modelId="{613ED3C9-D6D1-49B9-8610-F8060EE12BEE}" type="parTrans" cxnId="{E2AD871B-A5FD-4B81-B64A-B04F27042B58}">
      <dgm:prSet/>
      <dgm:spPr/>
      <dgm:t>
        <a:bodyPr/>
        <a:lstStyle/>
        <a:p>
          <a:endParaRPr lang="en-US"/>
        </a:p>
      </dgm:t>
    </dgm:pt>
    <dgm:pt modelId="{2D9C635B-A058-41F2-8113-C2160AC21D41}" type="sibTrans" cxnId="{E2AD871B-A5FD-4B81-B64A-B04F27042B58}">
      <dgm:prSet/>
      <dgm:spPr/>
      <dgm:t>
        <a:bodyPr/>
        <a:lstStyle/>
        <a:p>
          <a:endParaRPr lang="en-US"/>
        </a:p>
      </dgm:t>
    </dgm:pt>
    <dgm:pt modelId="{074563F2-A821-4F98-BEA6-FEE055665D6F}">
      <dgm:prSet phldrT="[Text]"/>
      <dgm:spPr>
        <a:solidFill>
          <a:srgbClr val="FFD071"/>
        </a:solidFill>
        <a:ln>
          <a:solidFill>
            <a:srgbClr val="FFB625"/>
          </a:solidFill>
        </a:ln>
      </dgm:spPr>
      <dgm:t>
        <a:bodyPr/>
        <a:lstStyle/>
        <a:p>
          <a:r>
            <a:rPr lang="en-US" dirty="0" smtClean="0">
              <a:solidFill>
                <a:schemeClr val="bg1"/>
              </a:solidFill>
            </a:rPr>
            <a:t>Current DA Target</a:t>
          </a:r>
          <a:endParaRPr lang="en-US" dirty="0">
            <a:solidFill>
              <a:schemeClr val="bg1"/>
            </a:solidFill>
          </a:endParaRPr>
        </a:p>
      </dgm:t>
    </dgm:pt>
    <dgm:pt modelId="{D9F2BD34-7673-4249-A46F-D72573BA7D54}" type="parTrans" cxnId="{D37940E2-3350-4B68-9ACE-1D553ACC95DA}">
      <dgm:prSet/>
      <dgm:spPr/>
      <dgm:t>
        <a:bodyPr/>
        <a:lstStyle/>
        <a:p>
          <a:endParaRPr lang="en-US"/>
        </a:p>
      </dgm:t>
    </dgm:pt>
    <dgm:pt modelId="{00ADCD2C-EEA2-4599-B222-01E764575C20}" type="sibTrans" cxnId="{D37940E2-3350-4B68-9ACE-1D553ACC95DA}">
      <dgm:prSet/>
      <dgm:spPr/>
      <dgm:t>
        <a:bodyPr/>
        <a:lstStyle/>
        <a:p>
          <a:endParaRPr lang="en-US"/>
        </a:p>
      </dgm:t>
    </dgm:pt>
    <dgm:pt modelId="{E663F60A-236D-4864-BD20-A10B132F7BA0}" type="pres">
      <dgm:prSet presAssocID="{6ADF77D2-42EC-454D-948C-650FF9BC4DC9}" presName="theList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8645B0F-9239-462B-99A0-0EC37C5DC44A}" type="pres">
      <dgm:prSet presAssocID="{444E8A2C-4778-4272-B35C-04A10FC039EA}" presName="compNode" presStyleCnt="0"/>
      <dgm:spPr/>
    </dgm:pt>
    <dgm:pt modelId="{321BDE0F-C322-4305-906D-A0DA0DA9A3D3}" type="pres">
      <dgm:prSet presAssocID="{444E8A2C-4778-4272-B35C-04A10FC039EA}" presName="aNode" presStyleLbl="bgShp" presStyleIdx="0" presStyleCnt="4" custLinFactNeighborY="-202"/>
      <dgm:spPr/>
      <dgm:t>
        <a:bodyPr/>
        <a:lstStyle/>
        <a:p>
          <a:endParaRPr lang="en-US"/>
        </a:p>
      </dgm:t>
    </dgm:pt>
    <dgm:pt modelId="{338CAD8C-8295-41F0-B905-DA6FE55A515C}" type="pres">
      <dgm:prSet presAssocID="{444E8A2C-4778-4272-B35C-04A10FC039EA}" presName="textNode" presStyleLbl="bgShp" presStyleIdx="0" presStyleCnt="4"/>
      <dgm:spPr/>
      <dgm:t>
        <a:bodyPr/>
        <a:lstStyle/>
        <a:p>
          <a:endParaRPr lang="en-US"/>
        </a:p>
      </dgm:t>
    </dgm:pt>
    <dgm:pt modelId="{DC8D2662-04B9-4788-AD39-B426654A7449}" type="pres">
      <dgm:prSet presAssocID="{444E8A2C-4778-4272-B35C-04A10FC039EA}" presName="compChildNode" presStyleCnt="0"/>
      <dgm:spPr/>
    </dgm:pt>
    <dgm:pt modelId="{382A7622-B3C5-4228-B29F-1AA6D92A75AC}" type="pres">
      <dgm:prSet presAssocID="{444E8A2C-4778-4272-B35C-04A10FC039EA}" presName="theInnerList" presStyleCnt="0"/>
      <dgm:spPr/>
    </dgm:pt>
    <dgm:pt modelId="{9503D904-8679-4744-8C01-F1F7A0E76A26}" type="pres">
      <dgm:prSet presAssocID="{FDC1C1A8-51E1-491E-AC98-CC446F0FCF03}" presName="childNode" presStyleLbl="node1" presStyleIdx="0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692C467-86E4-40EF-A13E-49F410901E18}" type="pres">
      <dgm:prSet presAssocID="{FDC1C1A8-51E1-491E-AC98-CC446F0FCF03}" presName="aSpace2" presStyleCnt="0"/>
      <dgm:spPr/>
    </dgm:pt>
    <dgm:pt modelId="{91E91633-3506-41C2-BC5A-8D45E10C5718}" type="pres">
      <dgm:prSet presAssocID="{35C3FDFA-41EB-460F-956E-80E2694D9CD9}" presName="childNode" presStyleLbl="node1" presStyleIdx="1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EBBD039-2CD6-4B60-B090-E62E4AD237B6}" type="pres">
      <dgm:prSet presAssocID="{35C3FDFA-41EB-460F-956E-80E2694D9CD9}" presName="aSpace2" presStyleCnt="0"/>
      <dgm:spPr/>
    </dgm:pt>
    <dgm:pt modelId="{E4C23213-FC4E-43AD-AD17-921FFE092E0D}" type="pres">
      <dgm:prSet presAssocID="{7AB47FA5-D650-4E05-B32F-7E49CD18FFEE}" presName="childNode" presStyleLbl="node1" presStyleIdx="2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2EF979-3E6D-4D5B-9404-DD170238DD72}" type="pres">
      <dgm:prSet presAssocID="{7AB47FA5-D650-4E05-B32F-7E49CD18FFEE}" presName="aSpace2" presStyleCnt="0"/>
      <dgm:spPr/>
    </dgm:pt>
    <dgm:pt modelId="{D3FEF69A-60DF-41C5-8F2A-C3A8206FFB97}" type="pres">
      <dgm:prSet presAssocID="{8F768394-BF6C-444B-8A21-2E839B29A924}" presName="childNode" presStyleLbl="node1" presStyleIdx="3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9146DA-D030-489E-BB7B-32D0CCF03D4A}" type="pres">
      <dgm:prSet presAssocID="{8F768394-BF6C-444B-8A21-2E839B29A924}" presName="aSpace2" presStyleCnt="0"/>
      <dgm:spPr/>
    </dgm:pt>
    <dgm:pt modelId="{D5467B16-A6F3-4A7E-B207-7AC6C33FF4AA}" type="pres">
      <dgm:prSet presAssocID="{9600803A-3A8A-40FF-BCF4-BDF98F46CE81}" presName="childNode" presStyleLbl="node1" presStyleIdx="4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8B9936B-647C-4C8D-81B8-0D7887F9C8CC}" type="pres">
      <dgm:prSet presAssocID="{9600803A-3A8A-40FF-BCF4-BDF98F46CE81}" presName="aSpace2" presStyleCnt="0"/>
      <dgm:spPr/>
    </dgm:pt>
    <dgm:pt modelId="{452DC030-9A8F-47A2-80A4-7CE6D636082B}" type="pres">
      <dgm:prSet presAssocID="{91D268CA-E48B-4709-A3CE-08AF611BCFB3}" presName="childNode" presStyleLbl="node1" presStyleIdx="5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0649CA-915D-4B83-837E-F733B1DA4713}" type="pres">
      <dgm:prSet presAssocID="{91D268CA-E48B-4709-A3CE-08AF611BCFB3}" presName="aSpace2" presStyleCnt="0"/>
      <dgm:spPr/>
    </dgm:pt>
    <dgm:pt modelId="{634BF7BF-4FB9-4327-812F-96DC5221283B}" type="pres">
      <dgm:prSet presAssocID="{02310ABE-E535-4DB2-9F6C-2EC882C7E18C}" presName="childNode" presStyleLbl="node1" presStyleIdx="6" presStyleCnt="28" custLinFactY="-1799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8FD3F4-21CB-4D0B-A629-2B0CCBECD655}" type="pres">
      <dgm:prSet presAssocID="{444E8A2C-4778-4272-B35C-04A10FC039EA}" presName="aSpace" presStyleCnt="0"/>
      <dgm:spPr/>
    </dgm:pt>
    <dgm:pt modelId="{E42C51F0-7962-4969-BAEE-72E80C437CE2}" type="pres">
      <dgm:prSet presAssocID="{6F8CA090-77BB-4FE3-ABA8-3CDE5DF5D203}" presName="compNode" presStyleCnt="0"/>
      <dgm:spPr/>
    </dgm:pt>
    <dgm:pt modelId="{8E368644-8CB6-434C-9F14-C896F3185542}" type="pres">
      <dgm:prSet presAssocID="{6F8CA090-77BB-4FE3-ABA8-3CDE5DF5D203}" presName="aNode" presStyleLbl="bgShp" presStyleIdx="1" presStyleCnt="4"/>
      <dgm:spPr/>
      <dgm:t>
        <a:bodyPr/>
        <a:lstStyle/>
        <a:p>
          <a:endParaRPr lang="en-US"/>
        </a:p>
      </dgm:t>
    </dgm:pt>
    <dgm:pt modelId="{279B8416-D436-4E77-BD73-596E599BF955}" type="pres">
      <dgm:prSet presAssocID="{6F8CA090-77BB-4FE3-ABA8-3CDE5DF5D203}" presName="textNode" presStyleLbl="bgShp" presStyleIdx="1" presStyleCnt="4"/>
      <dgm:spPr/>
      <dgm:t>
        <a:bodyPr/>
        <a:lstStyle/>
        <a:p>
          <a:endParaRPr lang="en-US"/>
        </a:p>
      </dgm:t>
    </dgm:pt>
    <dgm:pt modelId="{FD91D755-7C13-4D3E-BEE4-1D9682068CC1}" type="pres">
      <dgm:prSet presAssocID="{6F8CA090-77BB-4FE3-ABA8-3CDE5DF5D203}" presName="compChildNode" presStyleCnt="0"/>
      <dgm:spPr/>
    </dgm:pt>
    <dgm:pt modelId="{B1D5AD5C-F996-41E9-A223-EE616DF9CD73}" type="pres">
      <dgm:prSet presAssocID="{6F8CA090-77BB-4FE3-ABA8-3CDE5DF5D203}" presName="theInnerList" presStyleCnt="0"/>
      <dgm:spPr/>
    </dgm:pt>
    <dgm:pt modelId="{D277355A-F64D-4F23-8059-F2E90D72412E}" type="pres">
      <dgm:prSet presAssocID="{7021A176-38A1-4925-B270-C31B16374638}" presName="childNode" presStyleLbl="node1" presStyleIdx="7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4C9518-7E09-46EA-945E-10B4A82D8F81}" type="pres">
      <dgm:prSet presAssocID="{7021A176-38A1-4925-B270-C31B16374638}" presName="aSpace2" presStyleCnt="0"/>
      <dgm:spPr/>
    </dgm:pt>
    <dgm:pt modelId="{62082AF6-4487-406D-906F-15B0D0A02758}" type="pres">
      <dgm:prSet presAssocID="{83917F66-D315-408B-BAD2-EDEB618A8BE3}" presName="childNode" presStyleLbl="node1" presStyleIdx="8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C3E983-5581-4C3B-B7CC-5289072F5C5A}" type="pres">
      <dgm:prSet presAssocID="{83917F66-D315-408B-BAD2-EDEB618A8BE3}" presName="aSpace2" presStyleCnt="0"/>
      <dgm:spPr/>
    </dgm:pt>
    <dgm:pt modelId="{6649E325-3795-463F-BFC8-66A6580381A7}" type="pres">
      <dgm:prSet presAssocID="{8FBACBDA-611B-4E92-AE6E-6F05FE0C0592}" presName="childNode" presStyleLbl="node1" presStyleIdx="9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4FBB3D8-8B72-4105-9CCC-B611A78835DF}" type="pres">
      <dgm:prSet presAssocID="{8FBACBDA-611B-4E92-AE6E-6F05FE0C0592}" presName="aSpace2" presStyleCnt="0"/>
      <dgm:spPr/>
    </dgm:pt>
    <dgm:pt modelId="{9C2D6FCE-4B77-4CEE-A0F5-41DB66C26A3F}" type="pres">
      <dgm:prSet presAssocID="{15B2BA77-DEAA-4657-B822-D45EA49204A0}" presName="childNode" presStyleLbl="node1" presStyleIdx="10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906733-E69E-4B9B-BED4-B68425F183B2}" type="pres">
      <dgm:prSet presAssocID="{15B2BA77-DEAA-4657-B822-D45EA49204A0}" presName="aSpace2" presStyleCnt="0"/>
      <dgm:spPr/>
    </dgm:pt>
    <dgm:pt modelId="{ECC9A6EA-7A93-442A-A9D2-A792F0EB5814}" type="pres">
      <dgm:prSet presAssocID="{212E8033-D72C-430F-BA1B-94B6B6DD7288}" presName="childNode" presStyleLbl="node1" presStyleIdx="11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3FE974B-FCBD-465E-B88E-013CC960835E}" type="pres">
      <dgm:prSet presAssocID="{212E8033-D72C-430F-BA1B-94B6B6DD7288}" presName="aSpace2" presStyleCnt="0"/>
      <dgm:spPr/>
    </dgm:pt>
    <dgm:pt modelId="{ED2E415D-B05D-4313-A5CA-6AE00BE8CAC4}" type="pres">
      <dgm:prSet presAssocID="{A2574F33-719F-40DE-8208-0895A9095854}" presName="childNode" presStyleLbl="node1" presStyleIdx="12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1810C97-EE90-4D7E-9FBE-22CC7A2D7D28}" type="pres">
      <dgm:prSet presAssocID="{A2574F33-719F-40DE-8208-0895A9095854}" presName="aSpace2" presStyleCnt="0"/>
      <dgm:spPr/>
    </dgm:pt>
    <dgm:pt modelId="{65F06680-8E63-4148-9C75-FBF68C7B5224}" type="pres">
      <dgm:prSet presAssocID="{C1828F36-24A8-493E-A8F3-045021D13FF9}" presName="childNode" presStyleLbl="node1" presStyleIdx="13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C9D916-89B6-40E7-A819-8254E8F847EB}" type="pres">
      <dgm:prSet presAssocID="{C1828F36-24A8-493E-A8F3-045021D13FF9}" presName="aSpace2" presStyleCnt="0"/>
      <dgm:spPr/>
    </dgm:pt>
    <dgm:pt modelId="{F6C41E0F-68D5-4955-822E-DDB1E9A502A0}" type="pres">
      <dgm:prSet presAssocID="{EE56B48F-33B6-441A-BA53-765C8A03579C}" presName="childNode" presStyleLbl="node1" presStyleIdx="14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FAEFFC-29FD-400A-898A-12AB78DF6425}" type="pres">
      <dgm:prSet presAssocID="{EE56B48F-33B6-441A-BA53-765C8A03579C}" presName="aSpace2" presStyleCnt="0"/>
      <dgm:spPr/>
    </dgm:pt>
    <dgm:pt modelId="{8E07AC82-B9B1-4103-AD2F-C8DDA4F253F7}" type="pres">
      <dgm:prSet presAssocID="{43FB362F-28A5-4688-A4A1-27616BE0A3BB}" presName="childNode" presStyleLbl="node1" presStyleIdx="15" presStyleCnt="28" custLinFactY="-27675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83ED01-7172-474B-B469-00B0D85A415F}" type="pres">
      <dgm:prSet presAssocID="{6F8CA090-77BB-4FE3-ABA8-3CDE5DF5D203}" presName="aSpace" presStyleCnt="0"/>
      <dgm:spPr/>
    </dgm:pt>
    <dgm:pt modelId="{CFEF2180-4B88-4341-86FF-9A91E094D1D2}" type="pres">
      <dgm:prSet presAssocID="{4B11A874-D2F1-40B5-9C7F-733188C2DA1D}" presName="compNode" presStyleCnt="0"/>
      <dgm:spPr/>
    </dgm:pt>
    <dgm:pt modelId="{BA0968AB-D8A9-4555-A227-5DCE323FD66C}" type="pres">
      <dgm:prSet presAssocID="{4B11A874-D2F1-40B5-9C7F-733188C2DA1D}" presName="aNode" presStyleLbl="bgShp" presStyleIdx="2" presStyleCnt="4"/>
      <dgm:spPr/>
      <dgm:t>
        <a:bodyPr/>
        <a:lstStyle/>
        <a:p>
          <a:endParaRPr lang="en-US"/>
        </a:p>
      </dgm:t>
    </dgm:pt>
    <dgm:pt modelId="{7FDF447A-48B5-42F1-A75E-CF2BCCA644A3}" type="pres">
      <dgm:prSet presAssocID="{4B11A874-D2F1-40B5-9C7F-733188C2DA1D}" presName="textNode" presStyleLbl="bgShp" presStyleIdx="2" presStyleCnt="4"/>
      <dgm:spPr/>
      <dgm:t>
        <a:bodyPr/>
        <a:lstStyle/>
        <a:p>
          <a:endParaRPr lang="en-US"/>
        </a:p>
      </dgm:t>
    </dgm:pt>
    <dgm:pt modelId="{D1DDDCF7-CA63-4570-8C66-0D90B1EB7E05}" type="pres">
      <dgm:prSet presAssocID="{4B11A874-D2F1-40B5-9C7F-733188C2DA1D}" presName="compChildNode" presStyleCnt="0"/>
      <dgm:spPr/>
    </dgm:pt>
    <dgm:pt modelId="{13905BD1-E0C9-4534-A94A-85341D67CC0C}" type="pres">
      <dgm:prSet presAssocID="{4B11A874-D2F1-40B5-9C7F-733188C2DA1D}" presName="theInnerList" presStyleCnt="0"/>
      <dgm:spPr/>
    </dgm:pt>
    <dgm:pt modelId="{B16E60EB-CCF2-4E2E-A3E4-CC4CFDA6AE3D}" type="pres">
      <dgm:prSet presAssocID="{97B9711B-8E7B-465A-9426-69D71BEA12E3}" presName="childNode" presStyleLbl="node1" presStyleIdx="16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EE54CB8-6B44-4D47-9147-1E298FB144AD}" type="pres">
      <dgm:prSet presAssocID="{97B9711B-8E7B-465A-9426-69D71BEA12E3}" presName="aSpace2" presStyleCnt="0"/>
      <dgm:spPr/>
    </dgm:pt>
    <dgm:pt modelId="{C888F8CD-5400-49DE-B8BB-A1657F089910}" type="pres">
      <dgm:prSet presAssocID="{4BA17D03-1A2C-41CD-9207-55EFD523F49F}" presName="childNode" presStyleLbl="node1" presStyleIdx="17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FC4091-3BAE-4779-8777-60BC8BE5D9FD}" type="pres">
      <dgm:prSet presAssocID="{4BA17D03-1A2C-41CD-9207-55EFD523F49F}" presName="aSpace2" presStyleCnt="0"/>
      <dgm:spPr/>
    </dgm:pt>
    <dgm:pt modelId="{189B9DD0-8085-4714-A2EC-66B2AE346E0E}" type="pres">
      <dgm:prSet presAssocID="{FB4438CD-BF55-4C3E-9C71-E7009FD10FA9}" presName="childNode" presStyleLbl="node1" presStyleIdx="18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A13323D-9D1F-49D7-B349-BC73B0CA9227}" type="pres">
      <dgm:prSet presAssocID="{FB4438CD-BF55-4C3E-9C71-E7009FD10FA9}" presName="aSpace2" presStyleCnt="0"/>
      <dgm:spPr/>
    </dgm:pt>
    <dgm:pt modelId="{1FC03A2D-10BC-4CCA-8BA6-4BBA9BED2BE5}" type="pres">
      <dgm:prSet presAssocID="{DB095241-FF9B-489F-A307-72F0D175C275}" presName="childNode" presStyleLbl="node1" presStyleIdx="19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4CF7E1-7E29-48EF-B325-B25B403BEC40}" type="pres">
      <dgm:prSet presAssocID="{DB095241-FF9B-489F-A307-72F0D175C275}" presName="aSpace2" presStyleCnt="0"/>
      <dgm:spPr/>
    </dgm:pt>
    <dgm:pt modelId="{00774505-97CB-41DF-B822-44060A3BEE47}" type="pres">
      <dgm:prSet presAssocID="{00795917-A8CE-4F4E-A6D4-14F98CBD4A4B}" presName="childNode" presStyleLbl="node1" presStyleIdx="20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17882CD-6650-4D93-80A1-F6F5BFBA69BF}" type="pres">
      <dgm:prSet presAssocID="{00795917-A8CE-4F4E-A6D4-14F98CBD4A4B}" presName="aSpace2" presStyleCnt="0"/>
      <dgm:spPr/>
    </dgm:pt>
    <dgm:pt modelId="{BA18110E-5EA3-4778-B455-8DFC2BD237AC}" type="pres">
      <dgm:prSet presAssocID="{00D4A81B-C94A-42BA-9F9A-82E92F4E2BD8}" presName="childNode" presStyleLbl="node1" presStyleIdx="21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64438B-B465-403A-AD17-AC2E796DAC29}" type="pres">
      <dgm:prSet presAssocID="{4B11A874-D2F1-40B5-9C7F-733188C2DA1D}" presName="aSpace" presStyleCnt="0"/>
      <dgm:spPr/>
    </dgm:pt>
    <dgm:pt modelId="{0520FAAD-F824-418E-A51C-9CD1FE7F3BA4}" type="pres">
      <dgm:prSet presAssocID="{7A3B784D-AF54-44D1-8224-5F264AD41ADB}" presName="compNode" presStyleCnt="0"/>
      <dgm:spPr/>
    </dgm:pt>
    <dgm:pt modelId="{CA6C61DF-35F6-4AAD-B708-D43D971CC74E}" type="pres">
      <dgm:prSet presAssocID="{7A3B784D-AF54-44D1-8224-5F264AD41ADB}" presName="aNode" presStyleLbl="bgShp" presStyleIdx="3" presStyleCnt="4"/>
      <dgm:spPr/>
      <dgm:t>
        <a:bodyPr/>
        <a:lstStyle/>
        <a:p>
          <a:endParaRPr lang="en-US"/>
        </a:p>
      </dgm:t>
    </dgm:pt>
    <dgm:pt modelId="{B7891F2C-AD33-4B0B-B887-2748BC517C6E}" type="pres">
      <dgm:prSet presAssocID="{7A3B784D-AF54-44D1-8224-5F264AD41ADB}" presName="textNode" presStyleLbl="bgShp" presStyleIdx="3" presStyleCnt="4"/>
      <dgm:spPr/>
      <dgm:t>
        <a:bodyPr/>
        <a:lstStyle/>
        <a:p>
          <a:endParaRPr lang="en-US"/>
        </a:p>
      </dgm:t>
    </dgm:pt>
    <dgm:pt modelId="{D6A49BFC-B3E9-40C9-8B6F-E12021CD0C2F}" type="pres">
      <dgm:prSet presAssocID="{7A3B784D-AF54-44D1-8224-5F264AD41ADB}" presName="compChildNode" presStyleCnt="0"/>
      <dgm:spPr/>
    </dgm:pt>
    <dgm:pt modelId="{F3C7DE36-26F8-45BC-928D-30B326A89638}" type="pres">
      <dgm:prSet presAssocID="{7A3B784D-AF54-44D1-8224-5F264AD41ADB}" presName="theInnerList" presStyleCnt="0"/>
      <dgm:spPr/>
    </dgm:pt>
    <dgm:pt modelId="{BFB355A6-01AC-425F-B087-3B902D4FFEF6}" type="pres">
      <dgm:prSet presAssocID="{A8B7D46C-2043-449D-96F2-F77D170D4468}" presName="childNode" presStyleLbl="node1" presStyleIdx="22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5DA6325-B773-4B9F-9CF4-581114D89BA6}" type="pres">
      <dgm:prSet presAssocID="{A8B7D46C-2043-449D-96F2-F77D170D4468}" presName="aSpace2" presStyleCnt="0"/>
      <dgm:spPr/>
    </dgm:pt>
    <dgm:pt modelId="{2337798E-FBCA-46F8-BA1A-BC357B51E7CE}" type="pres">
      <dgm:prSet presAssocID="{074563F2-A821-4F98-BEA6-FEE055665D6F}" presName="childNode" presStyleLbl="node1" presStyleIdx="23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88F4940-03A9-46BE-A948-84CBB12A9BE9}" type="pres">
      <dgm:prSet presAssocID="{074563F2-A821-4F98-BEA6-FEE055665D6F}" presName="aSpace2" presStyleCnt="0"/>
      <dgm:spPr/>
    </dgm:pt>
    <dgm:pt modelId="{11BE5E03-A717-4C85-8551-843A0F86F07B}" type="pres">
      <dgm:prSet presAssocID="{66B0D43D-3563-4719-AF89-4869477B7D83}" presName="childNode" presStyleLbl="node1" presStyleIdx="24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752F86-CDDD-42A8-80A7-5A8D4611174B}" type="pres">
      <dgm:prSet presAssocID="{66B0D43D-3563-4719-AF89-4869477B7D83}" presName="aSpace2" presStyleCnt="0"/>
      <dgm:spPr/>
    </dgm:pt>
    <dgm:pt modelId="{EA191460-084A-48B0-8F0A-E455BEDDCF99}" type="pres">
      <dgm:prSet presAssocID="{87335DFD-6CC4-414C-BB10-AEDE9973FB0E}" presName="childNode" presStyleLbl="node1" presStyleIdx="25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D432639-82E7-4F3F-B6DB-8D92459979FE}" type="pres">
      <dgm:prSet presAssocID="{87335DFD-6CC4-414C-BB10-AEDE9973FB0E}" presName="aSpace2" presStyleCnt="0"/>
      <dgm:spPr/>
    </dgm:pt>
    <dgm:pt modelId="{3943029B-4088-41E9-A785-BAEAE7AC6D12}" type="pres">
      <dgm:prSet presAssocID="{194D1EDC-81F6-4BA8-ABDB-1493F415D30D}" presName="childNode" presStyleLbl="node1" presStyleIdx="26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9D12ABC-1EA3-4647-846E-2E3F9EBE1DA6}" type="pres">
      <dgm:prSet presAssocID="{194D1EDC-81F6-4BA8-ABDB-1493F415D30D}" presName="aSpace2" presStyleCnt="0"/>
      <dgm:spPr/>
    </dgm:pt>
    <dgm:pt modelId="{DDA04DA7-4486-4BAF-B100-161510E876FB}" type="pres">
      <dgm:prSet presAssocID="{A1583987-EC02-4CA8-A5EF-A7484362E469}" presName="childNode" presStyleLbl="node1" presStyleIdx="27" presStyleCnt="28" custLinFactY="-13084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41B53BF-4DC2-491A-A58D-52B3FC00A6CE}" type="presOf" srcId="{00D4A81B-C94A-42BA-9F9A-82E92F4E2BD8}" destId="{BA18110E-5EA3-4778-B455-8DFC2BD237AC}" srcOrd="0" destOrd="0" presId="urn:microsoft.com/office/officeart/2005/8/layout/lProcess2"/>
    <dgm:cxn modelId="{29FFB51C-1AB1-4DAB-87FF-E809695F38E6}" type="presOf" srcId="{4B11A874-D2F1-40B5-9C7F-733188C2DA1D}" destId="{7FDF447A-48B5-42F1-A75E-CF2BCCA644A3}" srcOrd="1" destOrd="0" presId="urn:microsoft.com/office/officeart/2005/8/layout/lProcess2"/>
    <dgm:cxn modelId="{D5E4B738-B079-4592-AC92-322829F276D6}" type="presOf" srcId="{6F8CA090-77BB-4FE3-ABA8-3CDE5DF5D203}" destId="{279B8416-D436-4E77-BD73-596E599BF955}" srcOrd="1" destOrd="0" presId="urn:microsoft.com/office/officeart/2005/8/layout/lProcess2"/>
    <dgm:cxn modelId="{E94B3B3D-45F6-4142-969C-2A9A53BCA6E1}" srcId="{4B11A874-D2F1-40B5-9C7F-733188C2DA1D}" destId="{00D4A81B-C94A-42BA-9F9A-82E92F4E2BD8}" srcOrd="5" destOrd="0" parTransId="{BD921CEA-81EB-49C7-81DF-4494059145AE}" sibTransId="{119D24F6-2921-481E-9ACB-75D81687E050}"/>
    <dgm:cxn modelId="{109EBDC7-44EB-4BC2-BF1F-48B5A97EB8A1}" srcId="{444E8A2C-4778-4272-B35C-04A10FC039EA}" destId="{35C3FDFA-41EB-460F-956E-80E2694D9CD9}" srcOrd="1" destOrd="0" parTransId="{E3E3FB62-3F84-4734-858A-B671FF874C15}" sibTransId="{593FB4E3-DE89-40B3-BBAF-F51636F9E916}"/>
    <dgm:cxn modelId="{43B9D3AA-E02C-4572-AADF-BABB10AAF6E7}" srcId="{6ADF77D2-42EC-454D-948C-650FF9BC4DC9}" destId="{4B11A874-D2F1-40B5-9C7F-733188C2DA1D}" srcOrd="2" destOrd="0" parTransId="{8D75F6B2-4E61-4960-81CB-18BB2E021677}" sibTransId="{A9C0781A-27CB-4143-9D4C-C7562EB2621E}"/>
    <dgm:cxn modelId="{9384ACB4-5FD4-440F-88C4-FFDB69309E20}" srcId="{6ADF77D2-42EC-454D-948C-650FF9BC4DC9}" destId="{6F8CA090-77BB-4FE3-ABA8-3CDE5DF5D203}" srcOrd="1" destOrd="0" parTransId="{50512603-6F2C-481B-B756-59A75F727FAC}" sibTransId="{5FB6F69A-05A1-4ECD-90D4-574A74F33305}"/>
    <dgm:cxn modelId="{18B63618-2A71-45D1-A5D2-B1F0EB4C65D2}" srcId="{6ADF77D2-42EC-454D-948C-650FF9BC4DC9}" destId="{7A3B784D-AF54-44D1-8224-5F264AD41ADB}" srcOrd="3" destOrd="0" parTransId="{8DDC75A9-3A7E-487C-8CCE-EBACEFA591D1}" sibTransId="{8550B080-F22E-4CBC-B2EB-AE45C5E98C2D}"/>
    <dgm:cxn modelId="{0455A8C0-2320-4B36-8306-39B921000511}" srcId="{444E8A2C-4778-4272-B35C-04A10FC039EA}" destId="{02310ABE-E535-4DB2-9F6C-2EC882C7E18C}" srcOrd="6" destOrd="0" parTransId="{CAE09CED-819C-49BB-B4C8-722B693FD101}" sibTransId="{0A2E3932-F654-4258-85A8-588CB6E0076E}"/>
    <dgm:cxn modelId="{4A5778B4-2BCC-4612-90C0-1EA42950D661}" srcId="{6F8CA090-77BB-4FE3-ABA8-3CDE5DF5D203}" destId="{15B2BA77-DEAA-4657-B822-D45EA49204A0}" srcOrd="3" destOrd="0" parTransId="{2B5D6055-F26F-4571-84C1-BACF2DE9FEF5}" sibTransId="{C3EA6229-6D45-49EE-A0BF-23838EBAB066}"/>
    <dgm:cxn modelId="{DABEBBA3-ECFC-4CD4-B9CA-ED98ADD74A60}" srcId="{6F8CA090-77BB-4FE3-ABA8-3CDE5DF5D203}" destId="{C1828F36-24A8-493E-A8F3-045021D13FF9}" srcOrd="6" destOrd="0" parTransId="{2E04C435-617C-4CCB-9270-2307584448C2}" sibTransId="{3E0796B3-C60F-408E-97DE-E71E1FA81C86}"/>
    <dgm:cxn modelId="{5A1DD0C5-B5B0-490D-AAC5-E0A05B7C0041}" type="presOf" srcId="{35C3FDFA-41EB-460F-956E-80E2694D9CD9}" destId="{91E91633-3506-41C2-BC5A-8D45E10C5718}" srcOrd="0" destOrd="0" presId="urn:microsoft.com/office/officeart/2005/8/layout/lProcess2"/>
    <dgm:cxn modelId="{58A377C0-FD01-4BA7-BEA8-6313030F795C}" type="presOf" srcId="{91D268CA-E48B-4709-A3CE-08AF611BCFB3}" destId="{452DC030-9A8F-47A2-80A4-7CE6D636082B}" srcOrd="0" destOrd="0" presId="urn:microsoft.com/office/officeart/2005/8/layout/lProcess2"/>
    <dgm:cxn modelId="{D37940E2-3350-4B68-9ACE-1D553ACC95DA}" srcId="{7A3B784D-AF54-44D1-8224-5F264AD41ADB}" destId="{074563F2-A821-4F98-BEA6-FEE055665D6F}" srcOrd="1" destOrd="0" parTransId="{D9F2BD34-7673-4249-A46F-D72573BA7D54}" sibTransId="{00ADCD2C-EEA2-4599-B222-01E764575C20}"/>
    <dgm:cxn modelId="{7E05EB97-134F-4904-8DCE-4F924513D028}" type="presOf" srcId="{EE56B48F-33B6-441A-BA53-765C8A03579C}" destId="{F6C41E0F-68D5-4955-822E-DDB1E9A502A0}" srcOrd="0" destOrd="0" presId="urn:microsoft.com/office/officeart/2005/8/layout/lProcess2"/>
    <dgm:cxn modelId="{9281AEA6-A15C-49F6-961E-7730DFB59EEA}" type="presOf" srcId="{7A3B784D-AF54-44D1-8224-5F264AD41ADB}" destId="{CA6C61DF-35F6-4AAD-B708-D43D971CC74E}" srcOrd="0" destOrd="0" presId="urn:microsoft.com/office/officeart/2005/8/layout/lProcess2"/>
    <dgm:cxn modelId="{5BBCA537-A29A-4AE3-9CA0-C4F6AE069AC5}" type="presOf" srcId="{6ADF77D2-42EC-454D-948C-650FF9BC4DC9}" destId="{E663F60A-236D-4864-BD20-A10B132F7BA0}" srcOrd="0" destOrd="0" presId="urn:microsoft.com/office/officeart/2005/8/layout/lProcess2"/>
    <dgm:cxn modelId="{FAB5420D-9F7E-44B6-9C77-BDAE13842726}" type="presOf" srcId="{66B0D43D-3563-4719-AF89-4869477B7D83}" destId="{11BE5E03-A717-4C85-8551-843A0F86F07B}" srcOrd="0" destOrd="0" presId="urn:microsoft.com/office/officeart/2005/8/layout/lProcess2"/>
    <dgm:cxn modelId="{B6EE0F6B-CBAD-4B45-A6DF-5344E133C380}" srcId="{444E8A2C-4778-4272-B35C-04A10FC039EA}" destId="{7AB47FA5-D650-4E05-B32F-7E49CD18FFEE}" srcOrd="2" destOrd="0" parTransId="{05AD4007-45CB-47DC-9E02-A4D3391D19D3}" sibTransId="{11B8B291-992E-4201-B784-81127D4102EC}"/>
    <dgm:cxn modelId="{08240E3F-516C-4058-A587-64BDCA9605AC}" srcId="{7A3B784D-AF54-44D1-8224-5F264AD41ADB}" destId="{194D1EDC-81F6-4BA8-ABDB-1493F415D30D}" srcOrd="4" destOrd="0" parTransId="{22B41862-5742-47CD-9662-3A1BC8170C4E}" sibTransId="{B98AFA2B-1FB3-4815-BEA1-26A826C5DE80}"/>
    <dgm:cxn modelId="{247ED230-83F7-4DE2-8C24-A0013C72E5B1}" type="presOf" srcId="{444E8A2C-4778-4272-B35C-04A10FC039EA}" destId="{321BDE0F-C322-4305-906D-A0DA0DA9A3D3}" srcOrd="0" destOrd="0" presId="urn:microsoft.com/office/officeart/2005/8/layout/lProcess2"/>
    <dgm:cxn modelId="{E2AD871B-A5FD-4B81-B64A-B04F27042B58}" srcId="{4B11A874-D2F1-40B5-9C7F-733188C2DA1D}" destId="{4BA17D03-1A2C-41CD-9207-55EFD523F49F}" srcOrd="1" destOrd="0" parTransId="{613ED3C9-D6D1-49B9-8610-F8060EE12BEE}" sibTransId="{2D9C635B-A058-41F2-8113-C2160AC21D41}"/>
    <dgm:cxn modelId="{326979F5-5D53-4069-AE0C-E47B75996F13}" type="presOf" srcId="{4BA17D03-1A2C-41CD-9207-55EFD523F49F}" destId="{C888F8CD-5400-49DE-B8BB-A1657F089910}" srcOrd="0" destOrd="0" presId="urn:microsoft.com/office/officeart/2005/8/layout/lProcess2"/>
    <dgm:cxn modelId="{6A41B8F8-938A-45B2-9C0F-BF586DFDB807}" srcId="{444E8A2C-4778-4272-B35C-04A10FC039EA}" destId="{8F768394-BF6C-444B-8A21-2E839B29A924}" srcOrd="3" destOrd="0" parTransId="{940109F5-F413-40E9-BE59-33F5DF5FA18D}" sibTransId="{E0038453-BF60-42CB-8BB9-AE244E59B8CF}"/>
    <dgm:cxn modelId="{40C26E50-FAF1-4759-9E83-1FB9A6564D86}" type="presOf" srcId="{C1828F36-24A8-493E-A8F3-045021D13FF9}" destId="{65F06680-8E63-4148-9C75-FBF68C7B5224}" srcOrd="0" destOrd="0" presId="urn:microsoft.com/office/officeart/2005/8/layout/lProcess2"/>
    <dgm:cxn modelId="{7F65CEA1-E793-488F-A304-C7751C1905F6}" type="presOf" srcId="{444E8A2C-4778-4272-B35C-04A10FC039EA}" destId="{338CAD8C-8295-41F0-B905-DA6FE55A515C}" srcOrd="1" destOrd="0" presId="urn:microsoft.com/office/officeart/2005/8/layout/lProcess2"/>
    <dgm:cxn modelId="{8FD49BA1-B83B-4F5A-A247-3E0E839AE47C}" type="presOf" srcId="{DB095241-FF9B-489F-A307-72F0D175C275}" destId="{1FC03A2D-10BC-4CCA-8BA6-4BBA9BED2BE5}" srcOrd="0" destOrd="0" presId="urn:microsoft.com/office/officeart/2005/8/layout/lProcess2"/>
    <dgm:cxn modelId="{9604CBE9-8771-4A78-88AB-3336F0ECF5BF}" type="presOf" srcId="{7A3B784D-AF54-44D1-8224-5F264AD41ADB}" destId="{B7891F2C-AD33-4B0B-B887-2748BC517C6E}" srcOrd="1" destOrd="0" presId="urn:microsoft.com/office/officeart/2005/8/layout/lProcess2"/>
    <dgm:cxn modelId="{AECB56AD-1061-4321-A562-96589244DE3A}" type="presOf" srcId="{194D1EDC-81F6-4BA8-ABDB-1493F415D30D}" destId="{3943029B-4088-41E9-A785-BAEAE7AC6D12}" srcOrd="0" destOrd="0" presId="urn:microsoft.com/office/officeart/2005/8/layout/lProcess2"/>
    <dgm:cxn modelId="{83B3295C-AEFB-4969-99CF-EAC5CD3AADE7}" type="presOf" srcId="{02310ABE-E535-4DB2-9F6C-2EC882C7E18C}" destId="{634BF7BF-4FB9-4327-812F-96DC5221283B}" srcOrd="0" destOrd="0" presId="urn:microsoft.com/office/officeart/2005/8/layout/lProcess2"/>
    <dgm:cxn modelId="{74F06339-9B98-4930-A1F8-B81CAD7E5B2E}" type="presOf" srcId="{7021A176-38A1-4925-B270-C31B16374638}" destId="{D277355A-F64D-4F23-8059-F2E90D72412E}" srcOrd="0" destOrd="0" presId="urn:microsoft.com/office/officeart/2005/8/layout/lProcess2"/>
    <dgm:cxn modelId="{0D51AB72-E07B-4C01-9551-CCA8223DE727}" type="presOf" srcId="{83917F66-D315-408B-BAD2-EDEB618A8BE3}" destId="{62082AF6-4487-406D-906F-15B0D0A02758}" srcOrd="0" destOrd="0" presId="urn:microsoft.com/office/officeart/2005/8/layout/lProcess2"/>
    <dgm:cxn modelId="{2576B39B-2B86-4C59-8BDB-6C4A3DF9EA0D}" srcId="{6F8CA090-77BB-4FE3-ABA8-3CDE5DF5D203}" destId="{43FB362F-28A5-4688-A4A1-27616BE0A3BB}" srcOrd="8" destOrd="0" parTransId="{A68262A2-6E94-4517-A459-48AFABE4A8FA}" sibTransId="{D9A25D60-4068-4282-8DED-26BAD3F4743D}"/>
    <dgm:cxn modelId="{A00266C7-CFF3-45B7-9035-9074DED168B6}" srcId="{6ADF77D2-42EC-454D-948C-650FF9BC4DC9}" destId="{444E8A2C-4778-4272-B35C-04A10FC039EA}" srcOrd="0" destOrd="0" parTransId="{1E6BE460-EDE0-4689-8895-8DC06FB95DF3}" sibTransId="{BFF89512-1CBB-49A8-B04C-2782A5181ADF}"/>
    <dgm:cxn modelId="{BAEC7086-480C-4249-9016-9719DC9A489B}" srcId="{6F8CA090-77BB-4FE3-ABA8-3CDE5DF5D203}" destId="{212E8033-D72C-430F-BA1B-94B6B6DD7288}" srcOrd="4" destOrd="0" parTransId="{6CEC7E17-6464-4706-8595-25DA7939BAFE}" sibTransId="{87CB44FD-83EB-4ECC-B4B5-D8F2741FF948}"/>
    <dgm:cxn modelId="{E435B8DA-E5F3-44B6-94E4-8ECD35831E59}" type="presOf" srcId="{A8B7D46C-2043-449D-96F2-F77D170D4468}" destId="{BFB355A6-01AC-425F-B087-3B902D4FFEF6}" srcOrd="0" destOrd="0" presId="urn:microsoft.com/office/officeart/2005/8/layout/lProcess2"/>
    <dgm:cxn modelId="{62BE6130-E516-408E-A39C-EB2C9D82E40F}" type="presOf" srcId="{43FB362F-28A5-4688-A4A1-27616BE0A3BB}" destId="{8E07AC82-B9B1-4103-AD2F-C8DDA4F253F7}" srcOrd="0" destOrd="0" presId="urn:microsoft.com/office/officeart/2005/8/layout/lProcess2"/>
    <dgm:cxn modelId="{E4A9A511-0978-4A72-A0EB-A71B527AC34B}" srcId="{444E8A2C-4778-4272-B35C-04A10FC039EA}" destId="{91D268CA-E48B-4709-A3CE-08AF611BCFB3}" srcOrd="5" destOrd="0" parTransId="{B545869B-D29F-46C6-A093-3BB353957CDD}" sibTransId="{0216C2CB-4092-4F3C-BBF5-7AF96AB5A019}"/>
    <dgm:cxn modelId="{7FD07353-2446-4CEA-9E6A-F9D46D657E93}" srcId="{6F8CA090-77BB-4FE3-ABA8-3CDE5DF5D203}" destId="{83917F66-D315-408B-BAD2-EDEB618A8BE3}" srcOrd="1" destOrd="0" parTransId="{15043632-98F0-49E9-94ED-E413E346D50E}" sibTransId="{13E56179-E6D3-41EF-B60C-8A816DD94667}"/>
    <dgm:cxn modelId="{AD4E010E-AF4D-475E-8CC5-6F72FBF4A8FE}" type="presOf" srcId="{7AB47FA5-D650-4E05-B32F-7E49CD18FFEE}" destId="{E4C23213-FC4E-43AD-AD17-921FFE092E0D}" srcOrd="0" destOrd="0" presId="urn:microsoft.com/office/officeart/2005/8/layout/lProcess2"/>
    <dgm:cxn modelId="{7FC0DBC8-9F58-4D5B-BC08-5DD733E89773}" type="presOf" srcId="{A2574F33-719F-40DE-8208-0895A9095854}" destId="{ED2E415D-B05D-4313-A5CA-6AE00BE8CAC4}" srcOrd="0" destOrd="0" presId="urn:microsoft.com/office/officeart/2005/8/layout/lProcess2"/>
    <dgm:cxn modelId="{0B11D99C-A3A0-4880-9391-692F2B32B89F}" srcId="{4B11A874-D2F1-40B5-9C7F-733188C2DA1D}" destId="{DB095241-FF9B-489F-A307-72F0D175C275}" srcOrd="3" destOrd="0" parTransId="{E81E9B76-5649-4D2E-9735-32300015FEDE}" sibTransId="{AF602396-DF89-4805-BA4F-736DD8556503}"/>
    <dgm:cxn modelId="{56F4CBB7-0649-4869-B3A2-5D6038646EA1}" type="presOf" srcId="{9600803A-3A8A-40FF-BCF4-BDF98F46CE81}" destId="{D5467B16-A6F3-4A7E-B207-7AC6C33FF4AA}" srcOrd="0" destOrd="0" presId="urn:microsoft.com/office/officeart/2005/8/layout/lProcess2"/>
    <dgm:cxn modelId="{1E293757-51CC-4BE2-9A86-7093FCE7DFAE}" type="presOf" srcId="{4B11A874-D2F1-40B5-9C7F-733188C2DA1D}" destId="{BA0968AB-D8A9-4555-A227-5DCE323FD66C}" srcOrd="0" destOrd="0" presId="urn:microsoft.com/office/officeart/2005/8/layout/lProcess2"/>
    <dgm:cxn modelId="{220ECA55-E4D1-4741-956A-82FB0310B542}" srcId="{7A3B784D-AF54-44D1-8224-5F264AD41ADB}" destId="{66B0D43D-3563-4719-AF89-4869477B7D83}" srcOrd="2" destOrd="0" parTransId="{58372DA0-3AAB-472B-9C55-21949ABF7538}" sibTransId="{19AA953A-B553-4990-8BA9-9F887C7CF562}"/>
    <dgm:cxn modelId="{6A24D3CA-E821-4E53-9E40-D7D005C30F5B}" srcId="{4B11A874-D2F1-40B5-9C7F-733188C2DA1D}" destId="{97B9711B-8E7B-465A-9426-69D71BEA12E3}" srcOrd="0" destOrd="0" parTransId="{E3322980-B621-4179-BCE1-E94EA7D98172}" sibTransId="{97FD3A0B-1D33-4982-86EB-B10D3FADC144}"/>
    <dgm:cxn modelId="{EFCB2F77-EE92-45CA-8EE3-34424C69F9D1}" srcId="{444E8A2C-4778-4272-B35C-04A10FC039EA}" destId="{9600803A-3A8A-40FF-BCF4-BDF98F46CE81}" srcOrd="4" destOrd="0" parTransId="{43C23E71-694E-4686-8206-B7CF2317AD15}" sibTransId="{36A429CD-6776-40E7-99A5-E8642FD00966}"/>
    <dgm:cxn modelId="{33BDD184-87A9-4EAC-A951-77457CC6B3A5}" srcId="{444E8A2C-4778-4272-B35C-04A10FC039EA}" destId="{FDC1C1A8-51E1-491E-AC98-CC446F0FCF03}" srcOrd="0" destOrd="0" parTransId="{37443777-A416-4262-AD07-45A314EDE0E4}" sibTransId="{97E3457D-8365-4FB8-AF00-B1F00A2B4ED6}"/>
    <dgm:cxn modelId="{AB3622D4-38B5-4D23-A938-61E53B6CE9CC}" srcId="{6F8CA090-77BB-4FE3-ABA8-3CDE5DF5D203}" destId="{EE56B48F-33B6-441A-BA53-765C8A03579C}" srcOrd="7" destOrd="0" parTransId="{BCB1F6DD-CB13-48F0-971B-739E443C8726}" sibTransId="{5179C48E-9276-47FB-A0DE-F8CAFFD966E3}"/>
    <dgm:cxn modelId="{342BD8B3-C11F-499A-886B-F26A93C717C4}" type="presOf" srcId="{6F8CA090-77BB-4FE3-ABA8-3CDE5DF5D203}" destId="{8E368644-8CB6-434C-9F14-C896F3185542}" srcOrd="0" destOrd="0" presId="urn:microsoft.com/office/officeart/2005/8/layout/lProcess2"/>
    <dgm:cxn modelId="{3CD5F038-0D2A-43ED-9440-98F9EDAF527A}" srcId="{7A3B784D-AF54-44D1-8224-5F264AD41ADB}" destId="{87335DFD-6CC4-414C-BB10-AEDE9973FB0E}" srcOrd="3" destOrd="0" parTransId="{548848DB-BB2D-4750-8295-C0A1D53748A8}" sibTransId="{3F437F32-0958-4598-9AEE-A2E84913A198}"/>
    <dgm:cxn modelId="{19EAFF20-662B-4B1C-BD53-92DA57B5B8D6}" type="presOf" srcId="{212E8033-D72C-430F-BA1B-94B6B6DD7288}" destId="{ECC9A6EA-7A93-442A-A9D2-A792F0EB5814}" srcOrd="0" destOrd="0" presId="urn:microsoft.com/office/officeart/2005/8/layout/lProcess2"/>
    <dgm:cxn modelId="{C88A523A-7A7F-4AED-8858-AFAC8B6D2263}" srcId="{4B11A874-D2F1-40B5-9C7F-733188C2DA1D}" destId="{FB4438CD-BF55-4C3E-9C71-E7009FD10FA9}" srcOrd="2" destOrd="0" parTransId="{4D58F4DD-CBD5-413C-9A9F-E2E31BFE2E12}" sibTransId="{5B510F93-85A8-464B-8FD9-C74FE2131C12}"/>
    <dgm:cxn modelId="{35047724-B955-4946-AB4B-399BE063825B}" type="presOf" srcId="{074563F2-A821-4F98-BEA6-FEE055665D6F}" destId="{2337798E-FBCA-46F8-BA1A-BC357B51E7CE}" srcOrd="0" destOrd="0" presId="urn:microsoft.com/office/officeart/2005/8/layout/lProcess2"/>
    <dgm:cxn modelId="{98729E3E-7D89-460D-B15E-73C3E3E3767E}" type="presOf" srcId="{87335DFD-6CC4-414C-BB10-AEDE9973FB0E}" destId="{EA191460-084A-48B0-8F0A-E455BEDDCF99}" srcOrd="0" destOrd="0" presId="urn:microsoft.com/office/officeart/2005/8/layout/lProcess2"/>
    <dgm:cxn modelId="{1C8E8E30-EE10-46CD-9C9B-A0F268E97D97}" type="presOf" srcId="{15B2BA77-DEAA-4657-B822-D45EA49204A0}" destId="{9C2D6FCE-4B77-4CEE-A0F5-41DB66C26A3F}" srcOrd="0" destOrd="0" presId="urn:microsoft.com/office/officeart/2005/8/layout/lProcess2"/>
    <dgm:cxn modelId="{9C8F521B-1566-4F3D-8587-0ADD72A9AE95}" type="presOf" srcId="{00795917-A8CE-4F4E-A6D4-14F98CBD4A4B}" destId="{00774505-97CB-41DF-B822-44060A3BEE47}" srcOrd="0" destOrd="0" presId="urn:microsoft.com/office/officeart/2005/8/layout/lProcess2"/>
    <dgm:cxn modelId="{5D2781C1-2823-4C98-98ED-40CB7ACDD7BF}" type="presOf" srcId="{8FBACBDA-611B-4E92-AE6E-6F05FE0C0592}" destId="{6649E325-3795-463F-BFC8-66A6580381A7}" srcOrd="0" destOrd="0" presId="urn:microsoft.com/office/officeart/2005/8/layout/lProcess2"/>
    <dgm:cxn modelId="{FE0E39C6-C0D3-4542-B479-C22B07D7701B}" type="presOf" srcId="{A1583987-EC02-4CA8-A5EF-A7484362E469}" destId="{DDA04DA7-4486-4BAF-B100-161510E876FB}" srcOrd="0" destOrd="0" presId="urn:microsoft.com/office/officeart/2005/8/layout/lProcess2"/>
    <dgm:cxn modelId="{D0C91C7A-C21B-4BBF-8F79-C3BC42D9C11B}" srcId="{6F8CA090-77BB-4FE3-ABA8-3CDE5DF5D203}" destId="{A2574F33-719F-40DE-8208-0895A9095854}" srcOrd="5" destOrd="0" parTransId="{0B647527-EA27-4D43-B253-0CF0D5A12C31}" sibTransId="{0A258805-9E2F-429C-B7CB-C9304AF12626}"/>
    <dgm:cxn modelId="{78EFFD17-9612-4C97-BD6E-57DEA7B6205E}" type="presOf" srcId="{FB4438CD-BF55-4C3E-9C71-E7009FD10FA9}" destId="{189B9DD0-8085-4714-A2EC-66B2AE346E0E}" srcOrd="0" destOrd="0" presId="urn:microsoft.com/office/officeart/2005/8/layout/lProcess2"/>
    <dgm:cxn modelId="{B4A547C6-F0C0-46B6-ADC2-4A27A0BB208F}" srcId="{6F8CA090-77BB-4FE3-ABA8-3CDE5DF5D203}" destId="{8FBACBDA-611B-4E92-AE6E-6F05FE0C0592}" srcOrd="2" destOrd="0" parTransId="{2C2D728D-23C6-4AF6-ADDF-EECAAF76D82C}" sibTransId="{82427CD8-C0A4-447B-A960-E8B0B18C527C}"/>
    <dgm:cxn modelId="{D6A83A4C-31E8-4647-8306-D0A8AB524A9E}" type="presOf" srcId="{8F768394-BF6C-444B-8A21-2E839B29A924}" destId="{D3FEF69A-60DF-41C5-8F2A-C3A8206FFB97}" srcOrd="0" destOrd="0" presId="urn:microsoft.com/office/officeart/2005/8/layout/lProcess2"/>
    <dgm:cxn modelId="{7807110C-7C7C-4093-8D39-8317DA3C7F35}" srcId="{4B11A874-D2F1-40B5-9C7F-733188C2DA1D}" destId="{00795917-A8CE-4F4E-A6D4-14F98CBD4A4B}" srcOrd="4" destOrd="0" parTransId="{F775DD5D-4297-43AF-A32B-D3C7230C25D1}" sibTransId="{E2F63369-7B01-41E0-BB5D-9F826E6F42EA}"/>
    <dgm:cxn modelId="{338529DE-4255-486A-99EE-83BBDFB47E53}" srcId="{6F8CA090-77BB-4FE3-ABA8-3CDE5DF5D203}" destId="{7021A176-38A1-4925-B270-C31B16374638}" srcOrd="0" destOrd="0" parTransId="{5F3DA5D4-9BF2-491C-892B-0B6BA8C12A09}" sibTransId="{3EC3E996-CEB8-4E8C-BD40-9CCA334BC895}"/>
    <dgm:cxn modelId="{FCB6A43F-E20C-4CB1-B517-B544D72F8CB4}" srcId="{7A3B784D-AF54-44D1-8224-5F264AD41ADB}" destId="{A1583987-EC02-4CA8-A5EF-A7484362E469}" srcOrd="5" destOrd="0" parTransId="{EB5B3FAF-CC49-437F-94FD-D2DD2975F245}" sibTransId="{C2DA9DF7-654B-444A-A744-18AD52BA54BC}"/>
    <dgm:cxn modelId="{458DF628-73AA-447D-A343-12551F9E2B46}" type="presOf" srcId="{97B9711B-8E7B-465A-9426-69D71BEA12E3}" destId="{B16E60EB-CCF2-4E2E-A3E4-CC4CFDA6AE3D}" srcOrd="0" destOrd="0" presId="urn:microsoft.com/office/officeart/2005/8/layout/lProcess2"/>
    <dgm:cxn modelId="{4DCE686A-681E-4174-A1F3-EFC13A2DBFE4}" srcId="{7A3B784D-AF54-44D1-8224-5F264AD41ADB}" destId="{A8B7D46C-2043-449D-96F2-F77D170D4468}" srcOrd="0" destOrd="0" parTransId="{0AFE3E9A-E59B-4AB5-BF62-33AEBBD726A7}" sibTransId="{50C5E523-3F1B-4B7C-9018-2992DEA649B8}"/>
    <dgm:cxn modelId="{5D8B81C6-F356-4553-A2E6-2914EE821520}" type="presOf" srcId="{FDC1C1A8-51E1-491E-AC98-CC446F0FCF03}" destId="{9503D904-8679-4744-8C01-F1F7A0E76A26}" srcOrd="0" destOrd="0" presId="urn:microsoft.com/office/officeart/2005/8/layout/lProcess2"/>
    <dgm:cxn modelId="{133E2C36-E04A-44D5-B7B2-84BB76D12353}" type="presParOf" srcId="{E663F60A-236D-4864-BD20-A10B132F7BA0}" destId="{D8645B0F-9239-462B-99A0-0EC37C5DC44A}" srcOrd="0" destOrd="0" presId="urn:microsoft.com/office/officeart/2005/8/layout/lProcess2"/>
    <dgm:cxn modelId="{1F590A96-E30E-45C2-9AC3-24E3BC408CDE}" type="presParOf" srcId="{D8645B0F-9239-462B-99A0-0EC37C5DC44A}" destId="{321BDE0F-C322-4305-906D-A0DA0DA9A3D3}" srcOrd="0" destOrd="0" presId="urn:microsoft.com/office/officeart/2005/8/layout/lProcess2"/>
    <dgm:cxn modelId="{BDF98CE6-C3B9-42D9-A7A8-EC6B9AA1C80A}" type="presParOf" srcId="{D8645B0F-9239-462B-99A0-0EC37C5DC44A}" destId="{338CAD8C-8295-41F0-B905-DA6FE55A515C}" srcOrd="1" destOrd="0" presId="urn:microsoft.com/office/officeart/2005/8/layout/lProcess2"/>
    <dgm:cxn modelId="{89C82E5C-59B6-4F25-94C7-F429130AD483}" type="presParOf" srcId="{D8645B0F-9239-462B-99A0-0EC37C5DC44A}" destId="{DC8D2662-04B9-4788-AD39-B426654A7449}" srcOrd="2" destOrd="0" presId="urn:microsoft.com/office/officeart/2005/8/layout/lProcess2"/>
    <dgm:cxn modelId="{16D0ACBC-5E6B-45FA-8155-036FC08F97F8}" type="presParOf" srcId="{DC8D2662-04B9-4788-AD39-B426654A7449}" destId="{382A7622-B3C5-4228-B29F-1AA6D92A75AC}" srcOrd="0" destOrd="0" presId="urn:microsoft.com/office/officeart/2005/8/layout/lProcess2"/>
    <dgm:cxn modelId="{05BFE66A-2966-4015-9125-65A23888AA13}" type="presParOf" srcId="{382A7622-B3C5-4228-B29F-1AA6D92A75AC}" destId="{9503D904-8679-4744-8C01-F1F7A0E76A26}" srcOrd="0" destOrd="0" presId="urn:microsoft.com/office/officeart/2005/8/layout/lProcess2"/>
    <dgm:cxn modelId="{35F26E7A-82D8-4804-A477-17918648C47F}" type="presParOf" srcId="{382A7622-B3C5-4228-B29F-1AA6D92A75AC}" destId="{2692C467-86E4-40EF-A13E-49F410901E18}" srcOrd="1" destOrd="0" presId="urn:microsoft.com/office/officeart/2005/8/layout/lProcess2"/>
    <dgm:cxn modelId="{EB9D40EE-9630-4347-8B70-6B152A87E942}" type="presParOf" srcId="{382A7622-B3C5-4228-B29F-1AA6D92A75AC}" destId="{91E91633-3506-41C2-BC5A-8D45E10C5718}" srcOrd="2" destOrd="0" presId="urn:microsoft.com/office/officeart/2005/8/layout/lProcess2"/>
    <dgm:cxn modelId="{DE2B64BC-4E5F-488F-8707-B4C9D0C2FE47}" type="presParOf" srcId="{382A7622-B3C5-4228-B29F-1AA6D92A75AC}" destId="{FEBBD039-2CD6-4B60-B090-E62E4AD237B6}" srcOrd="3" destOrd="0" presId="urn:microsoft.com/office/officeart/2005/8/layout/lProcess2"/>
    <dgm:cxn modelId="{2EFDBC61-F061-4168-9548-C09190832423}" type="presParOf" srcId="{382A7622-B3C5-4228-B29F-1AA6D92A75AC}" destId="{E4C23213-FC4E-43AD-AD17-921FFE092E0D}" srcOrd="4" destOrd="0" presId="urn:microsoft.com/office/officeart/2005/8/layout/lProcess2"/>
    <dgm:cxn modelId="{0CEBEE9D-7DB5-4BEB-BB63-EA595F77DA11}" type="presParOf" srcId="{382A7622-B3C5-4228-B29F-1AA6D92A75AC}" destId="{0B2EF979-3E6D-4D5B-9404-DD170238DD72}" srcOrd="5" destOrd="0" presId="urn:microsoft.com/office/officeart/2005/8/layout/lProcess2"/>
    <dgm:cxn modelId="{3602D508-0E2A-4E80-9059-B10A830C9F53}" type="presParOf" srcId="{382A7622-B3C5-4228-B29F-1AA6D92A75AC}" destId="{D3FEF69A-60DF-41C5-8F2A-C3A8206FFB97}" srcOrd="6" destOrd="0" presId="urn:microsoft.com/office/officeart/2005/8/layout/lProcess2"/>
    <dgm:cxn modelId="{D5F3BB4F-37E7-43EC-84D3-1F54358FDA2C}" type="presParOf" srcId="{382A7622-B3C5-4228-B29F-1AA6D92A75AC}" destId="{349146DA-D030-489E-BB7B-32D0CCF03D4A}" srcOrd="7" destOrd="0" presId="urn:microsoft.com/office/officeart/2005/8/layout/lProcess2"/>
    <dgm:cxn modelId="{2C000998-3578-4247-BCF3-6A97ADA6EBCC}" type="presParOf" srcId="{382A7622-B3C5-4228-B29F-1AA6D92A75AC}" destId="{D5467B16-A6F3-4A7E-B207-7AC6C33FF4AA}" srcOrd="8" destOrd="0" presId="urn:microsoft.com/office/officeart/2005/8/layout/lProcess2"/>
    <dgm:cxn modelId="{36F978AB-019D-48F1-BF22-B9DDEDB17D2A}" type="presParOf" srcId="{382A7622-B3C5-4228-B29F-1AA6D92A75AC}" destId="{38B9936B-647C-4C8D-81B8-0D7887F9C8CC}" srcOrd="9" destOrd="0" presId="urn:microsoft.com/office/officeart/2005/8/layout/lProcess2"/>
    <dgm:cxn modelId="{D1F8EBC3-D313-4CD6-93FF-45326B1F506A}" type="presParOf" srcId="{382A7622-B3C5-4228-B29F-1AA6D92A75AC}" destId="{452DC030-9A8F-47A2-80A4-7CE6D636082B}" srcOrd="10" destOrd="0" presId="urn:microsoft.com/office/officeart/2005/8/layout/lProcess2"/>
    <dgm:cxn modelId="{DAB74605-19F8-4135-BD4A-786E54ADF92E}" type="presParOf" srcId="{382A7622-B3C5-4228-B29F-1AA6D92A75AC}" destId="{740649CA-915D-4B83-837E-F733B1DA4713}" srcOrd="11" destOrd="0" presId="urn:microsoft.com/office/officeart/2005/8/layout/lProcess2"/>
    <dgm:cxn modelId="{09BED520-50BD-47D7-B6C1-C3E9734D16B6}" type="presParOf" srcId="{382A7622-B3C5-4228-B29F-1AA6D92A75AC}" destId="{634BF7BF-4FB9-4327-812F-96DC5221283B}" srcOrd="12" destOrd="0" presId="urn:microsoft.com/office/officeart/2005/8/layout/lProcess2"/>
    <dgm:cxn modelId="{87A8998A-E3F2-42D6-BD46-CB48965E1DB0}" type="presParOf" srcId="{E663F60A-236D-4864-BD20-A10B132F7BA0}" destId="{D18FD3F4-21CB-4D0B-A629-2B0CCBECD655}" srcOrd="1" destOrd="0" presId="urn:microsoft.com/office/officeart/2005/8/layout/lProcess2"/>
    <dgm:cxn modelId="{74243F23-520C-45AA-B671-C7366643321B}" type="presParOf" srcId="{E663F60A-236D-4864-BD20-A10B132F7BA0}" destId="{E42C51F0-7962-4969-BAEE-72E80C437CE2}" srcOrd="2" destOrd="0" presId="urn:microsoft.com/office/officeart/2005/8/layout/lProcess2"/>
    <dgm:cxn modelId="{47B40212-34F2-496A-B792-7E428A14D42F}" type="presParOf" srcId="{E42C51F0-7962-4969-BAEE-72E80C437CE2}" destId="{8E368644-8CB6-434C-9F14-C896F3185542}" srcOrd="0" destOrd="0" presId="urn:microsoft.com/office/officeart/2005/8/layout/lProcess2"/>
    <dgm:cxn modelId="{3D80BAB7-FE92-432B-B53C-F99DE8855A74}" type="presParOf" srcId="{E42C51F0-7962-4969-BAEE-72E80C437CE2}" destId="{279B8416-D436-4E77-BD73-596E599BF955}" srcOrd="1" destOrd="0" presId="urn:microsoft.com/office/officeart/2005/8/layout/lProcess2"/>
    <dgm:cxn modelId="{DFA76FB3-C5C2-4EF5-9E55-282978DDAFB5}" type="presParOf" srcId="{E42C51F0-7962-4969-BAEE-72E80C437CE2}" destId="{FD91D755-7C13-4D3E-BEE4-1D9682068CC1}" srcOrd="2" destOrd="0" presId="urn:microsoft.com/office/officeart/2005/8/layout/lProcess2"/>
    <dgm:cxn modelId="{7F2A0AFC-8DD0-4272-A115-D47A5D66FDBA}" type="presParOf" srcId="{FD91D755-7C13-4D3E-BEE4-1D9682068CC1}" destId="{B1D5AD5C-F996-41E9-A223-EE616DF9CD73}" srcOrd="0" destOrd="0" presId="urn:microsoft.com/office/officeart/2005/8/layout/lProcess2"/>
    <dgm:cxn modelId="{70820C84-EA19-4DDC-B567-0B8485DE2441}" type="presParOf" srcId="{B1D5AD5C-F996-41E9-A223-EE616DF9CD73}" destId="{D277355A-F64D-4F23-8059-F2E90D72412E}" srcOrd="0" destOrd="0" presId="urn:microsoft.com/office/officeart/2005/8/layout/lProcess2"/>
    <dgm:cxn modelId="{515D0382-6B24-4001-B7AD-FE28DEC369E6}" type="presParOf" srcId="{B1D5AD5C-F996-41E9-A223-EE616DF9CD73}" destId="{844C9518-7E09-46EA-945E-10B4A82D8F81}" srcOrd="1" destOrd="0" presId="urn:microsoft.com/office/officeart/2005/8/layout/lProcess2"/>
    <dgm:cxn modelId="{8B1B29B7-53E9-4598-B916-97289C37D2C9}" type="presParOf" srcId="{B1D5AD5C-F996-41E9-A223-EE616DF9CD73}" destId="{62082AF6-4487-406D-906F-15B0D0A02758}" srcOrd="2" destOrd="0" presId="urn:microsoft.com/office/officeart/2005/8/layout/lProcess2"/>
    <dgm:cxn modelId="{E76074F1-0417-46B0-82C0-496C6ABC8A12}" type="presParOf" srcId="{B1D5AD5C-F996-41E9-A223-EE616DF9CD73}" destId="{A2C3E983-5581-4C3B-B7CC-5289072F5C5A}" srcOrd="3" destOrd="0" presId="urn:microsoft.com/office/officeart/2005/8/layout/lProcess2"/>
    <dgm:cxn modelId="{C66A5876-8891-4125-AB00-FDB3DD80A34A}" type="presParOf" srcId="{B1D5AD5C-F996-41E9-A223-EE616DF9CD73}" destId="{6649E325-3795-463F-BFC8-66A6580381A7}" srcOrd="4" destOrd="0" presId="urn:microsoft.com/office/officeart/2005/8/layout/lProcess2"/>
    <dgm:cxn modelId="{E8239215-7EEE-4F8B-BCA0-E263B93C885C}" type="presParOf" srcId="{B1D5AD5C-F996-41E9-A223-EE616DF9CD73}" destId="{64FBB3D8-8B72-4105-9CCC-B611A78835DF}" srcOrd="5" destOrd="0" presId="urn:microsoft.com/office/officeart/2005/8/layout/lProcess2"/>
    <dgm:cxn modelId="{1F2E0DA9-5363-4C18-8784-24CEC927649C}" type="presParOf" srcId="{B1D5AD5C-F996-41E9-A223-EE616DF9CD73}" destId="{9C2D6FCE-4B77-4CEE-A0F5-41DB66C26A3F}" srcOrd="6" destOrd="0" presId="urn:microsoft.com/office/officeart/2005/8/layout/lProcess2"/>
    <dgm:cxn modelId="{32566743-456A-4203-B6D0-23DE97910DF2}" type="presParOf" srcId="{B1D5AD5C-F996-41E9-A223-EE616DF9CD73}" destId="{FC906733-E69E-4B9B-BED4-B68425F183B2}" srcOrd="7" destOrd="0" presId="urn:microsoft.com/office/officeart/2005/8/layout/lProcess2"/>
    <dgm:cxn modelId="{351C05CF-41E8-4C95-8836-330CE19E40F2}" type="presParOf" srcId="{B1D5AD5C-F996-41E9-A223-EE616DF9CD73}" destId="{ECC9A6EA-7A93-442A-A9D2-A792F0EB5814}" srcOrd="8" destOrd="0" presId="urn:microsoft.com/office/officeart/2005/8/layout/lProcess2"/>
    <dgm:cxn modelId="{F8C596FB-B578-4456-858F-73E55C88B249}" type="presParOf" srcId="{B1D5AD5C-F996-41E9-A223-EE616DF9CD73}" destId="{23FE974B-FCBD-465E-B88E-013CC960835E}" srcOrd="9" destOrd="0" presId="urn:microsoft.com/office/officeart/2005/8/layout/lProcess2"/>
    <dgm:cxn modelId="{1A76F073-1B13-4E6E-8678-FD1C04FA9FAD}" type="presParOf" srcId="{B1D5AD5C-F996-41E9-A223-EE616DF9CD73}" destId="{ED2E415D-B05D-4313-A5CA-6AE00BE8CAC4}" srcOrd="10" destOrd="0" presId="urn:microsoft.com/office/officeart/2005/8/layout/lProcess2"/>
    <dgm:cxn modelId="{0E6DD558-9F40-4A25-8BA3-6BF289E75140}" type="presParOf" srcId="{B1D5AD5C-F996-41E9-A223-EE616DF9CD73}" destId="{21810C97-EE90-4D7E-9FBE-22CC7A2D7D28}" srcOrd="11" destOrd="0" presId="urn:microsoft.com/office/officeart/2005/8/layout/lProcess2"/>
    <dgm:cxn modelId="{9675BBCB-CBF3-479A-B67D-A5958A52732D}" type="presParOf" srcId="{B1D5AD5C-F996-41E9-A223-EE616DF9CD73}" destId="{65F06680-8E63-4148-9C75-FBF68C7B5224}" srcOrd="12" destOrd="0" presId="urn:microsoft.com/office/officeart/2005/8/layout/lProcess2"/>
    <dgm:cxn modelId="{9B51B2F7-F9EE-4E6D-80BD-059BE501DDE6}" type="presParOf" srcId="{B1D5AD5C-F996-41E9-A223-EE616DF9CD73}" destId="{7BC9D916-89B6-40E7-A819-8254E8F847EB}" srcOrd="13" destOrd="0" presId="urn:microsoft.com/office/officeart/2005/8/layout/lProcess2"/>
    <dgm:cxn modelId="{440E6468-4757-47A8-BB8F-CF3374C6DB90}" type="presParOf" srcId="{B1D5AD5C-F996-41E9-A223-EE616DF9CD73}" destId="{F6C41E0F-68D5-4955-822E-DDB1E9A502A0}" srcOrd="14" destOrd="0" presId="urn:microsoft.com/office/officeart/2005/8/layout/lProcess2"/>
    <dgm:cxn modelId="{4CCD0AD6-E5E2-4FA0-9030-FB46ACE56FC6}" type="presParOf" srcId="{B1D5AD5C-F996-41E9-A223-EE616DF9CD73}" destId="{C8FAEFFC-29FD-400A-898A-12AB78DF6425}" srcOrd="15" destOrd="0" presId="urn:microsoft.com/office/officeart/2005/8/layout/lProcess2"/>
    <dgm:cxn modelId="{E4F55ECC-F480-4DEC-AF82-ED7336D2F478}" type="presParOf" srcId="{B1D5AD5C-F996-41E9-A223-EE616DF9CD73}" destId="{8E07AC82-B9B1-4103-AD2F-C8DDA4F253F7}" srcOrd="16" destOrd="0" presId="urn:microsoft.com/office/officeart/2005/8/layout/lProcess2"/>
    <dgm:cxn modelId="{A18A8957-6B17-476F-825E-3C2BB22380A8}" type="presParOf" srcId="{E663F60A-236D-4864-BD20-A10B132F7BA0}" destId="{AB83ED01-7172-474B-B469-00B0D85A415F}" srcOrd="3" destOrd="0" presId="urn:microsoft.com/office/officeart/2005/8/layout/lProcess2"/>
    <dgm:cxn modelId="{F9097E5D-C486-4AB6-9E3E-798785C90586}" type="presParOf" srcId="{E663F60A-236D-4864-BD20-A10B132F7BA0}" destId="{CFEF2180-4B88-4341-86FF-9A91E094D1D2}" srcOrd="4" destOrd="0" presId="urn:microsoft.com/office/officeart/2005/8/layout/lProcess2"/>
    <dgm:cxn modelId="{AC488C68-AD9A-45F6-AD74-A15B387CD6EE}" type="presParOf" srcId="{CFEF2180-4B88-4341-86FF-9A91E094D1D2}" destId="{BA0968AB-D8A9-4555-A227-5DCE323FD66C}" srcOrd="0" destOrd="0" presId="urn:microsoft.com/office/officeart/2005/8/layout/lProcess2"/>
    <dgm:cxn modelId="{AFE02DBC-BEF6-49B0-BBD8-30DC9ED02C7D}" type="presParOf" srcId="{CFEF2180-4B88-4341-86FF-9A91E094D1D2}" destId="{7FDF447A-48B5-42F1-A75E-CF2BCCA644A3}" srcOrd="1" destOrd="0" presId="urn:microsoft.com/office/officeart/2005/8/layout/lProcess2"/>
    <dgm:cxn modelId="{116F04A8-B632-45A0-B680-BE5B4F3E86D9}" type="presParOf" srcId="{CFEF2180-4B88-4341-86FF-9A91E094D1D2}" destId="{D1DDDCF7-CA63-4570-8C66-0D90B1EB7E05}" srcOrd="2" destOrd="0" presId="urn:microsoft.com/office/officeart/2005/8/layout/lProcess2"/>
    <dgm:cxn modelId="{A9AB0D3D-86DF-4FBD-A44A-364C8459D92E}" type="presParOf" srcId="{D1DDDCF7-CA63-4570-8C66-0D90B1EB7E05}" destId="{13905BD1-E0C9-4534-A94A-85341D67CC0C}" srcOrd="0" destOrd="0" presId="urn:microsoft.com/office/officeart/2005/8/layout/lProcess2"/>
    <dgm:cxn modelId="{DCFD96A6-A1A7-4ED1-B047-D93C68E7E30D}" type="presParOf" srcId="{13905BD1-E0C9-4534-A94A-85341D67CC0C}" destId="{B16E60EB-CCF2-4E2E-A3E4-CC4CFDA6AE3D}" srcOrd="0" destOrd="0" presId="urn:microsoft.com/office/officeart/2005/8/layout/lProcess2"/>
    <dgm:cxn modelId="{2B6E6066-9ED0-47A8-AEB1-AB52B84528D0}" type="presParOf" srcId="{13905BD1-E0C9-4534-A94A-85341D67CC0C}" destId="{CEE54CB8-6B44-4D47-9147-1E298FB144AD}" srcOrd="1" destOrd="0" presId="urn:microsoft.com/office/officeart/2005/8/layout/lProcess2"/>
    <dgm:cxn modelId="{D54ADDD4-8050-495C-9221-E0FEB82A8D46}" type="presParOf" srcId="{13905BD1-E0C9-4534-A94A-85341D67CC0C}" destId="{C888F8CD-5400-49DE-B8BB-A1657F089910}" srcOrd="2" destOrd="0" presId="urn:microsoft.com/office/officeart/2005/8/layout/lProcess2"/>
    <dgm:cxn modelId="{062490AA-D3F1-4E7A-BA0C-D54EFF3BA26C}" type="presParOf" srcId="{13905BD1-E0C9-4534-A94A-85341D67CC0C}" destId="{34FC4091-3BAE-4779-8777-60BC8BE5D9FD}" srcOrd="3" destOrd="0" presId="urn:microsoft.com/office/officeart/2005/8/layout/lProcess2"/>
    <dgm:cxn modelId="{099FF8D9-84E7-45DD-9122-72904DF58168}" type="presParOf" srcId="{13905BD1-E0C9-4534-A94A-85341D67CC0C}" destId="{189B9DD0-8085-4714-A2EC-66B2AE346E0E}" srcOrd="4" destOrd="0" presId="urn:microsoft.com/office/officeart/2005/8/layout/lProcess2"/>
    <dgm:cxn modelId="{78EA9036-0AB6-4D7F-B965-76CCB2E095E0}" type="presParOf" srcId="{13905BD1-E0C9-4534-A94A-85341D67CC0C}" destId="{FA13323D-9D1F-49D7-B349-BC73B0CA9227}" srcOrd="5" destOrd="0" presId="urn:microsoft.com/office/officeart/2005/8/layout/lProcess2"/>
    <dgm:cxn modelId="{CCAAFC19-55AE-40AD-8104-AF48F8789D41}" type="presParOf" srcId="{13905BD1-E0C9-4534-A94A-85341D67CC0C}" destId="{1FC03A2D-10BC-4CCA-8BA6-4BBA9BED2BE5}" srcOrd="6" destOrd="0" presId="urn:microsoft.com/office/officeart/2005/8/layout/lProcess2"/>
    <dgm:cxn modelId="{1B7AD5BD-06A3-4006-9722-B666E142B528}" type="presParOf" srcId="{13905BD1-E0C9-4534-A94A-85341D67CC0C}" destId="{DF4CF7E1-7E29-48EF-B325-B25B403BEC40}" srcOrd="7" destOrd="0" presId="urn:microsoft.com/office/officeart/2005/8/layout/lProcess2"/>
    <dgm:cxn modelId="{0093A327-DF13-415A-B80B-10614CBDA84B}" type="presParOf" srcId="{13905BD1-E0C9-4534-A94A-85341D67CC0C}" destId="{00774505-97CB-41DF-B822-44060A3BEE47}" srcOrd="8" destOrd="0" presId="urn:microsoft.com/office/officeart/2005/8/layout/lProcess2"/>
    <dgm:cxn modelId="{62F2963B-99D4-4CB8-B684-029D93B06A23}" type="presParOf" srcId="{13905BD1-E0C9-4534-A94A-85341D67CC0C}" destId="{C17882CD-6650-4D93-80A1-F6F5BFBA69BF}" srcOrd="9" destOrd="0" presId="urn:microsoft.com/office/officeart/2005/8/layout/lProcess2"/>
    <dgm:cxn modelId="{1C58CA34-1189-42FF-9F6A-418B5A6FB7C9}" type="presParOf" srcId="{13905BD1-E0C9-4534-A94A-85341D67CC0C}" destId="{BA18110E-5EA3-4778-B455-8DFC2BD237AC}" srcOrd="10" destOrd="0" presId="urn:microsoft.com/office/officeart/2005/8/layout/lProcess2"/>
    <dgm:cxn modelId="{A1AB71BC-3B33-4E57-9911-ECFD1300553E}" type="presParOf" srcId="{E663F60A-236D-4864-BD20-A10B132F7BA0}" destId="{F664438B-B465-403A-AD17-AC2E796DAC29}" srcOrd="5" destOrd="0" presId="urn:microsoft.com/office/officeart/2005/8/layout/lProcess2"/>
    <dgm:cxn modelId="{9634992B-C7DF-4C02-B5EE-58F19C1A8C97}" type="presParOf" srcId="{E663F60A-236D-4864-BD20-A10B132F7BA0}" destId="{0520FAAD-F824-418E-A51C-9CD1FE7F3BA4}" srcOrd="6" destOrd="0" presId="urn:microsoft.com/office/officeart/2005/8/layout/lProcess2"/>
    <dgm:cxn modelId="{87EE30F9-CBCC-4FFC-B5C9-BBFB572B7ABD}" type="presParOf" srcId="{0520FAAD-F824-418E-A51C-9CD1FE7F3BA4}" destId="{CA6C61DF-35F6-4AAD-B708-D43D971CC74E}" srcOrd="0" destOrd="0" presId="urn:microsoft.com/office/officeart/2005/8/layout/lProcess2"/>
    <dgm:cxn modelId="{C33298A3-D4C6-4227-BD5E-9797B657CFD3}" type="presParOf" srcId="{0520FAAD-F824-418E-A51C-9CD1FE7F3BA4}" destId="{B7891F2C-AD33-4B0B-B887-2748BC517C6E}" srcOrd="1" destOrd="0" presId="urn:microsoft.com/office/officeart/2005/8/layout/lProcess2"/>
    <dgm:cxn modelId="{455E8568-4209-40A5-B2CE-E2AAEC036331}" type="presParOf" srcId="{0520FAAD-F824-418E-A51C-9CD1FE7F3BA4}" destId="{D6A49BFC-B3E9-40C9-8B6F-E12021CD0C2F}" srcOrd="2" destOrd="0" presId="urn:microsoft.com/office/officeart/2005/8/layout/lProcess2"/>
    <dgm:cxn modelId="{9EE33B81-8092-40BC-9C37-D69EC56EECCC}" type="presParOf" srcId="{D6A49BFC-B3E9-40C9-8B6F-E12021CD0C2F}" destId="{F3C7DE36-26F8-45BC-928D-30B326A89638}" srcOrd="0" destOrd="0" presId="urn:microsoft.com/office/officeart/2005/8/layout/lProcess2"/>
    <dgm:cxn modelId="{27690809-79FD-49C1-8231-8BBF9CF7A4F4}" type="presParOf" srcId="{F3C7DE36-26F8-45BC-928D-30B326A89638}" destId="{BFB355A6-01AC-425F-B087-3B902D4FFEF6}" srcOrd="0" destOrd="0" presId="urn:microsoft.com/office/officeart/2005/8/layout/lProcess2"/>
    <dgm:cxn modelId="{C59F2C9B-D31F-4150-9E0D-4C6326FE1083}" type="presParOf" srcId="{F3C7DE36-26F8-45BC-928D-30B326A89638}" destId="{B5DA6325-B773-4B9F-9CF4-581114D89BA6}" srcOrd="1" destOrd="0" presId="urn:microsoft.com/office/officeart/2005/8/layout/lProcess2"/>
    <dgm:cxn modelId="{0F63D830-7D5A-425B-93F0-B4F5A1EF7642}" type="presParOf" srcId="{F3C7DE36-26F8-45BC-928D-30B326A89638}" destId="{2337798E-FBCA-46F8-BA1A-BC357B51E7CE}" srcOrd="2" destOrd="0" presId="urn:microsoft.com/office/officeart/2005/8/layout/lProcess2"/>
    <dgm:cxn modelId="{3CD73DAD-1FF7-4D89-8003-80305697CF4A}" type="presParOf" srcId="{F3C7DE36-26F8-45BC-928D-30B326A89638}" destId="{988F4940-03A9-46BE-A948-84CBB12A9BE9}" srcOrd="3" destOrd="0" presId="urn:microsoft.com/office/officeart/2005/8/layout/lProcess2"/>
    <dgm:cxn modelId="{4469EBFD-0636-409D-915C-26EBF36CA7C5}" type="presParOf" srcId="{F3C7DE36-26F8-45BC-928D-30B326A89638}" destId="{11BE5E03-A717-4C85-8551-843A0F86F07B}" srcOrd="4" destOrd="0" presId="urn:microsoft.com/office/officeart/2005/8/layout/lProcess2"/>
    <dgm:cxn modelId="{AFD77CA8-67FA-4780-B4D7-8639637FD61F}" type="presParOf" srcId="{F3C7DE36-26F8-45BC-928D-30B326A89638}" destId="{74752F86-CDDD-42A8-80A7-5A8D4611174B}" srcOrd="5" destOrd="0" presId="urn:microsoft.com/office/officeart/2005/8/layout/lProcess2"/>
    <dgm:cxn modelId="{F84E6248-7096-4774-A162-4F4A5EC9138A}" type="presParOf" srcId="{F3C7DE36-26F8-45BC-928D-30B326A89638}" destId="{EA191460-084A-48B0-8F0A-E455BEDDCF99}" srcOrd="6" destOrd="0" presId="urn:microsoft.com/office/officeart/2005/8/layout/lProcess2"/>
    <dgm:cxn modelId="{325AE7B8-AB4C-4BE4-A282-1C4A60C34DB2}" type="presParOf" srcId="{F3C7DE36-26F8-45BC-928D-30B326A89638}" destId="{3D432639-82E7-4F3F-B6DB-8D92459979FE}" srcOrd="7" destOrd="0" presId="urn:microsoft.com/office/officeart/2005/8/layout/lProcess2"/>
    <dgm:cxn modelId="{8E6509D9-779D-4355-AC96-C1961D86B6CC}" type="presParOf" srcId="{F3C7DE36-26F8-45BC-928D-30B326A89638}" destId="{3943029B-4088-41E9-A785-BAEAE7AC6D12}" srcOrd="8" destOrd="0" presId="urn:microsoft.com/office/officeart/2005/8/layout/lProcess2"/>
    <dgm:cxn modelId="{F984458C-741E-4AA9-9042-3F58DF776324}" type="presParOf" srcId="{F3C7DE36-26F8-45BC-928D-30B326A89638}" destId="{19D12ABC-1EA3-4647-846E-2E3F9EBE1DA6}" srcOrd="9" destOrd="0" presId="urn:microsoft.com/office/officeart/2005/8/layout/lProcess2"/>
    <dgm:cxn modelId="{4FABBAD8-6CD8-4DBC-8845-9A5084EC7AC0}" type="presParOf" srcId="{F3C7DE36-26F8-45BC-928D-30B326A89638}" destId="{DDA04DA7-4486-4BAF-B100-161510E876FB}" srcOrd="10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321BDE0F-C322-4305-906D-A0DA0DA9A3D3}">
      <dsp:nvSpPr>
        <dsp:cNvPr id="0" name=""/>
        <dsp:cNvSpPr/>
      </dsp:nvSpPr>
      <dsp:spPr>
        <a:xfrm>
          <a:off x="2818" y="0"/>
          <a:ext cx="2765459" cy="6324600"/>
        </a:xfrm>
        <a:prstGeom prst="roundRect">
          <a:avLst>
            <a:gd name="adj" fmla="val 10000"/>
          </a:avLst>
        </a:prstGeom>
        <a:noFill/>
        <a:ln w="44450">
          <a:solidFill>
            <a:schemeClr val="accent1">
              <a:lumMod val="50000"/>
              <a:lumOff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Searching Path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2818" y="0"/>
        <a:ext cx="2765459" cy="1897380"/>
      </dsp:txXfrm>
    </dsp:sp>
    <dsp:sp modelId="{9503D904-8679-4744-8C01-F1F7A0E76A26}">
      <dsp:nvSpPr>
        <dsp:cNvPr id="0" name=""/>
        <dsp:cNvSpPr/>
      </dsp:nvSpPr>
      <dsp:spPr>
        <a:xfrm>
          <a:off x="279364" y="1728371"/>
          <a:ext cx="2212367" cy="517888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Start  &amp; Destination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1728371"/>
        <a:ext cx="2212367" cy="517888"/>
      </dsp:txXfrm>
    </dsp:sp>
    <dsp:sp modelId="{91E91633-3506-41C2-BC5A-8D45E10C5718}">
      <dsp:nvSpPr>
        <dsp:cNvPr id="0" name=""/>
        <dsp:cNvSpPr/>
      </dsp:nvSpPr>
      <dsp:spPr>
        <a:xfrm>
          <a:off x="279364" y="2325934"/>
          <a:ext cx="2212367" cy="517888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Movement Model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2325934"/>
        <a:ext cx="2212367" cy="517888"/>
      </dsp:txXfrm>
    </dsp:sp>
    <dsp:sp modelId="{E4C23213-FC4E-43AD-AD17-921FFE092E0D}">
      <dsp:nvSpPr>
        <dsp:cNvPr id="0" name=""/>
        <dsp:cNvSpPr/>
      </dsp:nvSpPr>
      <dsp:spPr>
        <a:xfrm>
          <a:off x="279364" y="2923498"/>
          <a:ext cx="2212367" cy="517888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Constraint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2923498"/>
        <a:ext cx="2212367" cy="517888"/>
      </dsp:txXfrm>
    </dsp:sp>
    <dsp:sp modelId="{D3FEF69A-60DF-41C5-8F2A-C3A8206FFB97}">
      <dsp:nvSpPr>
        <dsp:cNvPr id="0" name=""/>
        <dsp:cNvSpPr/>
      </dsp:nvSpPr>
      <dsp:spPr>
        <a:xfrm>
          <a:off x="279364" y="3521061"/>
          <a:ext cx="2212367" cy="517888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LPF</a:t>
          </a:r>
          <a:r>
            <a:rPr lang="en-US" sz="1500" kern="1200" baseline="30000" dirty="0" smtClean="0">
              <a:solidFill>
                <a:schemeClr val="bg1"/>
              </a:solidFill>
            </a:rPr>
            <a:t>(*)</a:t>
          </a:r>
          <a:r>
            <a:rPr lang="en-US" sz="1500" kern="1200" dirty="0" smtClean="0">
              <a:solidFill>
                <a:schemeClr val="bg1"/>
              </a:solidFill>
            </a:rPr>
            <a:t> Shortcut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3521061"/>
        <a:ext cx="2212367" cy="517888"/>
      </dsp:txXfrm>
    </dsp:sp>
    <dsp:sp modelId="{D5467B16-A6F3-4A7E-B207-7AC6C33FF4AA}">
      <dsp:nvSpPr>
        <dsp:cNvPr id="0" name=""/>
        <dsp:cNvSpPr/>
      </dsp:nvSpPr>
      <dsp:spPr>
        <a:xfrm>
          <a:off x="279364" y="4118625"/>
          <a:ext cx="2212367" cy="517888"/>
        </a:xfrm>
        <a:prstGeom prst="roundRect">
          <a:avLst>
            <a:gd name="adj" fmla="val 10000"/>
          </a:avLst>
        </a:prstGeom>
        <a:solidFill>
          <a:srgbClr val="FF9797"/>
        </a:solidFill>
        <a:ln w="25400" cap="flat" cmpd="sng" algn="ctr">
          <a:solidFill>
            <a:srgbClr val="FF717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Pathdata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4118625"/>
        <a:ext cx="2212367" cy="517888"/>
      </dsp:txXfrm>
    </dsp:sp>
    <dsp:sp modelId="{452DC030-9A8F-47A2-80A4-7CE6D636082B}">
      <dsp:nvSpPr>
        <dsp:cNvPr id="0" name=""/>
        <dsp:cNvSpPr/>
      </dsp:nvSpPr>
      <dsp:spPr>
        <a:xfrm>
          <a:off x="279364" y="4716188"/>
          <a:ext cx="2212367" cy="517888"/>
        </a:xfrm>
        <a:prstGeom prst="roundRect">
          <a:avLst>
            <a:gd name="adj" fmla="val 10000"/>
          </a:avLst>
        </a:prstGeom>
        <a:solidFill>
          <a:srgbClr val="FF9797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Potentially all PathObjects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279364" y="4716188"/>
        <a:ext cx="2212367" cy="517888"/>
      </dsp:txXfrm>
    </dsp:sp>
    <dsp:sp modelId="{634BF7BF-4FB9-4327-812F-96DC5221283B}">
      <dsp:nvSpPr>
        <dsp:cNvPr id="0" name=""/>
        <dsp:cNvSpPr/>
      </dsp:nvSpPr>
      <dsp:spPr>
        <a:xfrm>
          <a:off x="279364" y="5313752"/>
          <a:ext cx="2212367" cy="517888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Path</a:t>
          </a:r>
          <a:endParaRPr lang="en-US" sz="1500" b="1" kern="1200" dirty="0"/>
        </a:p>
      </dsp:txBody>
      <dsp:txXfrm>
        <a:off x="279364" y="5313752"/>
        <a:ext cx="2212367" cy="517888"/>
      </dsp:txXfrm>
    </dsp:sp>
    <dsp:sp modelId="{8E368644-8CB6-434C-9F14-C896F3185542}">
      <dsp:nvSpPr>
        <dsp:cNvPr id="0" name=""/>
        <dsp:cNvSpPr/>
      </dsp:nvSpPr>
      <dsp:spPr>
        <a:xfrm>
          <a:off x="2975687" y="0"/>
          <a:ext cx="2765459" cy="6324600"/>
        </a:xfrm>
        <a:prstGeom prst="roundRect">
          <a:avLst>
            <a:gd name="adj" fmla="val 10000"/>
          </a:avLst>
        </a:prstGeom>
        <a:noFill/>
        <a:ln w="44450">
          <a:solidFill>
            <a:schemeClr val="accent1">
              <a:lumMod val="50000"/>
              <a:lumOff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Selecting Target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2975687" y="0"/>
        <a:ext cx="2765459" cy="1897380"/>
      </dsp:txXfrm>
    </dsp:sp>
    <dsp:sp modelId="{D277355A-F64D-4F23-8059-F2E90D72412E}">
      <dsp:nvSpPr>
        <dsp:cNvPr id="0" name=""/>
        <dsp:cNvSpPr/>
      </dsp:nvSpPr>
      <dsp:spPr>
        <a:xfrm>
          <a:off x="3252233" y="1726364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Pos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1726364"/>
        <a:ext cx="2212367" cy="401463"/>
      </dsp:txXfrm>
    </dsp:sp>
    <dsp:sp modelId="{62082AF6-4487-406D-906F-15B0D0A02758}">
      <dsp:nvSpPr>
        <dsp:cNvPr id="0" name=""/>
        <dsp:cNvSpPr/>
      </dsp:nvSpPr>
      <dsp:spPr>
        <a:xfrm>
          <a:off x="3252233" y="2189591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target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2189591"/>
        <a:ext cx="2212367" cy="401463"/>
      </dsp:txXfrm>
    </dsp:sp>
    <dsp:sp modelId="{6649E325-3795-463F-BFC8-66A6580381A7}">
      <dsp:nvSpPr>
        <dsp:cNvPr id="0" name=""/>
        <dsp:cNvSpPr/>
      </dsp:nvSpPr>
      <dsp:spPr>
        <a:xfrm>
          <a:off x="3252233" y="2652819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Path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2652819"/>
        <a:ext cx="2212367" cy="401463"/>
      </dsp:txXfrm>
    </dsp:sp>
    <dsp:sp modelId="{9C2D6FCE-4B77-4CEE-A0F5-41DB66C26A3F}">
      <dsp:nvSpPr>
        <dsp:cNvPr id="0" name=""/>
        <dsp:cNvSpPr/>
      </dsp:nvSpPr>
      <dsp:spPr>
        <a:xfrm>
          <a:off x="3252233" y="3116046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Movement Model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3116046"/>
        <a:ext cx="2212367" cy="401463"/>
      </dsp:txXfrm>
    </dsp:sp>
    <dsp:sp modelId="{ECC9A6EA-7A93-442A-A9D2-A792F0EB5814}">
      <dsp:nvSpPr>
        <dsp:cNvPr id="0" name=""/>
        <dsp:cNvSpPr/>
      </dsp:nvSpPr>
      <dsp:spPr>
        <a:xfrm>
          <a:off x="3252233" y="3579274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Constraint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3579274"/>
        <a:ext cx="2212367" cy="401463"/>
      </dsp:txXfrm>
    </dsp:sp>
    <dsp:sp modelId="{ED2E415D-B05D-4313-A5CA-6AE00BE8CAC4}">
      <dsp:nvSpPr>
        <dsp:cNvPr id="0" name=""/>
        <dsp:cNvSpPr/>
      </dsp:nvSpPr>
      <dsp:spPr>
        <a:xfrm>
          <a:off x="3252233" y="4042501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LPF</a:t>
          </a:r>
          <a:r>
            <a:rPr lang="en-US" sz="1500" kern="1200" baseline="30000" dirty="0" smtClean="0">
              <a:solidFill>
                <a:schemeClr val="bg1"/>
              </a:solidFill>
            </a:rPr>
            <a:t>(*)</a:t>
          </a:r>
          <a:r>
            <a:rPr lang="en-US" sz="1500" kern="1200" dirty="0" smtClean="0">
              <a:solidFill>
                <a:schemeClr val="bg1"/>
              </a:solidFill>
            </a:rPr>
            <a:t> Shortcut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4042501"/>
        <a:ext cx="2212367" cy="401463"/>
      </dsp:txXfrm>
    </dsp:sp>
    <dsp:sp modelId="{65F06680-8E63-4148-9C75-FBF68C7B5224}">
      <dsp:nvSpPr>
        <dsp:cNvPr id="0" name=""/>
        <dsp:cNvSpPr/>
      </dsp:nvSpPr>
      <dsp:spPr>
        <a:xfrm>
          <a:off x="3252233" y="4505729"/>
          <a:ext cx="2212367" cy="401463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PathObjects of the path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4505729"/>
        <a:ext cx="2212367" cy="401463"/>
      </dsp:txXfrm>
    </dsp:sp>
    <dsp:sp modelId="{F6C41E0F-68D5-4955-822E-DDB1E9A502A0}">
      <dsp:nvSpPr>
        <dsp:cNvPr id="0" name=""/>
        <dsp:cNvSpPr/>
      </dsp:nvSpPr>
      <dsp:spPr>
        <a:xfrm>
          <a:off x="3252233" y="4968956"/>
          <a:ext cx="2212367" cy="401463"/>
        </a:xfrm>
        <a:prstGeom prst="roundRect">
          <a:avLst>
            <a:gd name="adj" fmla="val 10000"/>
          </a:avLst>
        </a:prstGeom>
        <a:solidFill>
          <a:srgbClr val="FF9797"/>
        </a:solidFill>
        <a:ln w="25400" cap="flat" cmpd="sng" algn="ctr">
          <a:solidFill>
            <a:srgbClr val="FF717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Pathdata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3252233" y="4968956"/>
        <a:ext cx="2212367" cy="401463"/>
      </dsp:txXfrm>
    </dsp:sp>
    <dsp:sp modelId="{8E07AC82-B9B1-4103-AD2F-C8DDA4F253F7}">
      <dsp:nvSpPr>
        <dsp:cNvPr id="0" name=""/>
        <dsp:cNvSpPr/>
      </dsp:nvSpPr>
      <dsp:spPr>
        <a:xfrm>
          <a:off x="3252233" y="5432184"/>
          <a:ext cx="2212367" cy="401463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Target Pos</a:t>
          </a:r>
          <a:endParaRPr lang="en-US" sz="1500" b="1" kern="1200" dirty="0"/>
        </a:p>
      </dsp:txBody>
      <dsp:txXfrm>
        <a:off x="3252233" y="5432184"/>
        <a:ext cx="2212367" cy="401463"/>
      </dsp:txXfrm>
    </dsp:sp>
    <dsp:sp modelId="{BA0968AB-D8A9-4555-A227-5DCE323FD66C}">
      <dsp:nvSpPr>
        <dsp:cNvPr id="0" name=""/>
        <dsp:cNvSpPr/>
      </dsp:nvSpPr>
      <dsp:spPr>
        <a:xfrm>
          <a:off x="5948556" y="0"/>
          <a:ext cx="2765459" cy="6324600"/>
        </a:xfrm>
        <a:prstGeom prst="roundRect">
          <a:avLst>
            <a:gd name="adj" fmla="val 10000"/>
          </a:avLst>
        </a:prstGeom>
        <a:noFill/>
        <a:ln w="44450">
          <a:solidFill>
            <a:schemeClr val="accent1">
              <a:lumMod val="50000"/>
              <a:lumOff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Computing DA Target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5948556" y="0"/>
        <a:ext cx="2765459" cy="1897380"/>
      </dsp:txXfrm>
    </dsp:sp>
    <dsp:sp modelId="{B16E60EB-CCF2-4E2E-A3E4-CC4CFDA6AE3D}">
      <dsp:nvSpPr>
        <dsp:cNvPr id="0" name=""/>
        <dsp:cNvSpPr/>
      </dsp:nvSpPr>
      <dsp:spPr>
        <a:xfrm>
          <a:off x="6225102" y="1724823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Pos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6225102" y="1724823"/>
        <a:ext cx="2212367" cy="607214"/>
      </dsp:txXfrm>
    </dsp:sp>
    <dsp:sp modelId="{C888F8CD-5400-49DE-B8BB-A1657F089910}">
      <dsp:nvSpPr>
        <dsp:cNvPr id="0" name=""/>
        <dsp:cNvSpPr/>
      </dsp:nvSpPr>
      <dsp:spPr>
        <a:xfrm>
          <a:off x="6225102" y="2425455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Target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6225102" y="2425455"/>
        <a:ext cx="2212367" cy="607214"/>
      </dsp:txXfrm>
    </dsp:sp>
    <dsp:sp modelId="{189B9DD0-8085-4714-A2EC-66B2AE346E0E}">
      <dsp:nvSpPr>
        <dsp:cNvPr id="0" name=""/>
        <dsp:cNvSpPr/>
      </dsp:nvSpPr>
      <dsp:spPr>
        <a:xfrm>
          <a:off x="6225102" y="3126086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Movement Model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6225102" y="3126086"/>
        <a:ext cx="2212367" cy="607214"/>
      </dsp:txXfrm>
    </dsp:sp>
    <dsp:sp modelId="{1FC03A2D-10BC-4CCA-8BA6-4BBA9BED2BE5}">
      <dsp:nvSpPr>
        <dsp:cNvPr id="0" name=""/>
        <dsp:cNvSpPr/>
      </dsp:nvSpPr>
      <dsp:spPr>
        <a:xfrm>
          <a:off x="6225102" y="3826718"/>
          <a:ext cx="2212367" cy="607214"/>
        </a:xfrm>
        <a:prstGeom prst="roundRect">
          <a:avLst>
            <a:gd name="adj" fmla="val 10000"/>
          </a:avLst>
        </a:prstGeom>
        <a:solidFill>
          <a:srgbClr val="FF9797"/>
        </a:solidFill>
        <a:ln w="25400" cap="flat" cmpd="sng" algn="ctr">
          <a:solidFill>
            <a:srgbClr val="FF717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Cluster of entities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6225102" y="3826718"/>
        <a:ext cx="2212367" cy="607214"/>
      </dsp:txXfrm>
    </dsp:sp>
    <dsp:sp modelId="{00774505-97CB-41DF-B822-44060A3BEE47}">
      <dsp:nvSpPr>
        <dsp:cNvPr id="0" name=""/>
        <dsp:cNvSpPr/>
      </dsp:nvSpPr>
      <dsp:spPr>
        <a:xfrm>
          <a:off x="6225102" y="4527349"/>
          <a:ext cx="2212367" cy="607214"/>
        </a:xfrm>
        <a:prstGeom prst="roundRect">
          <a:avLst>
            <a:gd name="adj" fmla="val 10000"/>
          </a:avLst>
        </a:prstGeom>
        <a:solidFill>
          <a:srgbClr val="FF9797"/>
        </a:solidFill>
        <a:ln w="25400" cap="flat" cmpd="sng" algn="ctr">
          <a:solidFill>
            <a:srgbClr val="FF717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Pathdata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6225102" y="4527349"/>
        <a:ext cx="2212367" cy="607214"/>
      </dsp:txXfrm>
    </dsp:sp>
    <dsp:sp modelId="{BA18110E-5EA3-4778-B455-8DFC2BD237AC}">
      <dsp:nvSpPr>
        <dsp:cNvPr id="0" name=""/>
        <dsp:cNvSpPr/>
      </dsp:nvSpPr>
      <dsp:spPr>
        <a:xfrm>
          <a:off x="6225102" y="5227981"/>
          <a:ext cx="2212367" cy="607214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DA Target Pos</a:t>
          </a:r>
          <a:endParaRPr lang="en-US" sz="1500" b="1" kern="1200" dirty="0"/>
        </a:p>
      </dsp:txBody>
      <dsp:txXfrm>
        <a:off x="6225102" y="5227981"/>
        <a:ext cx="2212367" cy="607214"/>
      </dsp:txXfrm>
    </dsp:sp>
    <dsp:sp modelId="{CA6C61DF-35F6-4AAD-B708-D43D971CC74E}">
      <dsp:nvSpPr>
        <dsp:cNvPr id="0" name=""/>
        <dsp:cNvSpPr/>
      </dsp:nvSpPr>
      <dsp:spPr>
        <a:xfrm>
          <a:off x="8921425" y="0"/>
          <a:ext cx="2765459" cy="6324600"/>
        </a:xfrm>
        <a:prstGeom prst="roundRect">
          <a:avLst>
            <a:gd name="adj" fmla="val 10000"/>
          </a:avLst>
        </a:prstGeom>
        <a:noFill/>
        <a:ln w="44450">
          <a:solidFill>
            <a:schemeClr val="accent1">
              <a:lumMod val="50000"/>
              <a:lumOff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kern="1200" dirty="0" smtClean="0">
              <a:solidFill>
                <a:schemeClr val="tx1"/>
              </a:solidFill>
            </a:rPr>
            <a:t>Steering</a:t>
          </a:r>
          <a:endParaRPr lang="en-US" sz="3600" kern="1200" dirty="0">
            <a:solidFill>
              <a:schemeClr val="tx1"/>
            </a:solidFill>
          </a:endParaRPr>
        </a:p>
      </dsp:txBody>
      <dsp:txXfrm>
        <a:off x="8921425" y="0"/>
        <a:ext cx="2765459" cy="1897380"/>
      </dsp:txXfrm>
    </dsp:sp>
    <dsp:sp modelId="{BFB355A6-01AC-425F-B087-3B902D4FFEF6}">
      <dsp:nvSpPr>
        <dsp:cNvPr id="0" name=""/>
        <dsp:cNvSpPr/>
      </dsp:nvSpPr>
      <dsp:spPr>
        <a:xfrm>
          <a:off x="9197971" y="1724823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Pos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9197971" y="1724823"/>
        <a:ext cx="2212367" cy="607214"/>
      </dsp:txXfrm>
    </dsp:sp>
    <dsp:sp modelId="{2337798E-FBCA-46F8-BA1A-BC357B51E7CE}">
      <dsp:nvSpPr>
        <dsp:cNvPr id="0" name=""/>
        <dsp:cNvSpPr/>
      </dsp:nvSpPr>
      <dsp:spPr>
        <a:xfrm>
          <a:off x="9197971" y="2425455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DA Target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9197971" y="2425455"/>
        <a:ext cx="2212367" cy="607214"/>
      </dsp:txXfrm>
    </dsp:sp>
    <dsp:sp modelId="{11BE5E03-A717-4C85-8551-843A0F86F07B}">
      <dsp:nvSpPr>
        <dsp:cNvPr id="0" name=""/>
        <dsp:cNvSpPr/>
      </dsp:nvSpPr>
      <dsp:spPr>
        <a:xfrm>
          <a:off x="9197971" y="3126086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25400" cap="flat" cmpd="sng" algn="ctr">
          <a:solidFill>
            <a:srgbClr val="FFB625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Movement Model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9197971" y="3126086"/>
        <a:ext cx="2212367" cy="607214"/>
      </dsp:txXfrm>
    </dsp:sp>
    <dsp:sp modelId="{EA191460-084A-48B0-8F0A-E455BEDDCF99}">
      <dsp:nvSpPr>
        <dsp:cNvPr id="0" name=""/>
        <dsp:cNvSpPr/>
      </dsp:nvSpPr>
      <dsp:spPr>
        <a:xfrm>
          <a:off x="9197971" y="3826718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Current PathObject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9197971" y="3826718"/>
        <a:ext cx="2212367" cy="607214"/>
      </dsp:txXfrm>
    </dsp:sp>
    <dsp:sp modelId="{3943029B-4088-41E9-A785-BAEAE7AC6D12}">
      <dsp:nvSpPr>
        <dsp:cNvPr id="0" name=""/>
        <dsp:cNvSpPr/>
      </dsp:nvSpPr>
      <dsp:spPr>
        <a:xfrm>
          <a:off x="9197971" y="4527349"/>
          <a:ext cx="2212367" cy="607214"/>
        </a:xfrm>
        <a:prstGeom prst="roundRect">
          <a:avLst>
            <a:gd name="adj" fmla="val 10000"/>
          </a:avLst>
        </a:prstGeom>
        <a:solidFill>
          <a:srgbClr val="FFD071"/>
        </a:solidFill>
        <a:ln w="50800" cap="flat" cmpd="sng" algn="ctr">
          <a:solidFill>
            <a:srgbClr val="00EE28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>
              <a:solidFill>
                <a:schemeClr val="bg1"/>
              </a:solidFill>
            </a:rPr>
            <a:t>LPF Shortcut</a:t>
          </a:r>
          <a:endParaRPr lang="en-US" sz="1500" kern="1200" dirty="0">
            <a:solidFill>
              <a:schemeClr val="bg1"/>
            </a:solidFill>
          </a:endParaRPr>
        </a:p>
      </dsp:txBody>
      <dsp:txXfrm>
        <a:off x="9197971" y="4527349"/>
        <a:ext cx="2212367" cy="607214"/>
      </dsp:txXfrm>
    </dsp:sp>
    <dsp:sp modelId="{DDA04DA7-4486-4BAF-B100-161510E876FB}">
      <dsp:nvSpPr>
        <dsp:cNvPr id="0" name=""/>
        <dsp:cNvSpPr/>
      </dsp:nvSpPr>
      <dsp:spPr>
        <a:xfrm>
          <a:off x="9197971" y="5227981"/>
          <a:ext cx="2212367" cy="607214"/>
        </a:xfrm>
        <a:prstGeom prst="roundRect">
          <a:avLst>
            <a:gd name="adj" fmla="val 10000"/>
          </a:avLst>
        </a:prstGeom>
        <a:solidFill>
          <a:srgbClr val="FF0000"/>
        </a:solidFill>
        <a:ln w="25400" cap="flat" cmpd="sng" algn="ctr">
          <a:solidFill>
            <a:srgbClr val="C00000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28575" rIns="38100" bIns="2857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b="1" kern="1200" dirty="0" smtClean="0"/>
            <a:t>Wanted Speed &amp; Yaw</a:t>
          </a:r>
          <a:endParaRPr lang="en-US" sz="1500" b="1" kern="1200" dirty="0"/>
        </a:p>
      </dsp:txBody>
      <dsp:txXfrm>
        <a:off x="9197971" y="5227981"/>
        <a:ext cx="2212367" cy="6072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8778" cy="496908"/>
          </a:xfrm>
          <a:prstGeom prst="rect">
            <a:avLst/>
          </a:prstGeom>
        </p:spPr>
        <p:txBody>
          <a:bodyPr vert="horz" lIns="65233" tIns="32617" rIns="65233" bIns="32617" rtlCol="0"/>
          <a:lstStyle>
            <a:lvl1pPr algn="l" defTabSz="928021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4696" y="0"/>
            <a:ext cx="2949848" cy="496908"/>
          </a:xfrm>
          <a:prstGeom prst="rect">
            <a:avLst/>
          </a:prstGeom>
        </p:spPr>
        <p:txBody>
          <a:bodyPr vert="horz" lIns="65233" tIns="32617" rIns="65233" bIns="32617" rtlCol="0"/>
          <a:lstStyle>
            <a:lvl1pPr algn="r" defTabSz="928021" fontAlgn="auto">
              <a:spcBef>
                <a:spcPts val="0"/>
              </a:spcBef>
              <a:spcAft>
                <a:spcPts val="0"/>
              </a:spcAft>
              <a:defRPr sz="9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C3C292A9-28F1-4369-B452-1C9C6FA9C50D}" type="datetimeFigureOut">
              <a:rPr lang="en-US"/>
              <a:pPr>
                <a:defRPr/>
              </a:pPr>
              <a:t>4/15/2010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40070"/>
            <a:ext cx="2948778" cy="498088"/>
          </a:xfrm>
          <a:prstGeom prst="rect">
            <a:avLst/>
          </a:prstGeom>
        </p:spPr>
        <p:txBody>
          <a:bodyPr vert="horz" lIns="65233" tIns="32617" rIns="65233" bIns="32617" rtlCol="0" anchor="b"/>
          <a:lstStyle>
            <a:lvl1pPr algn="l" defTabSz="928021" fontAlgn="auto">
              <a:spcBef>
                <a:spcPts val="0"/>
              </a:spcBef>
              <a:spcAft>
                <a:spcPts val="0"/>
              </a:spcAft>
              <a:defRPr sz="9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4696" y="9440070"/>
            <a:ext cx="2949848" cy="498088"/>
          </a:xfrm>
          <a:prstGeom prst="rect">
            <a:avLst/>
          </a:prstGeom>
        </p:spPr>
        <p:txBody>
          <a:bodyPr vert="horz" lIns="65233" tIns="32617" rIns="65233" bIns="32617" rtlCol="0" anchor="b"/>
          <a:lstStyle>
            <a:lvl1pPr algn="r" defTabSz="928021" fontAlgn="auto">
              <a:spcBef>
                <a:spcPts val="0"/>
              </a:spcBef>
              <a:spcAft>
                <a:spcPts val="0"/>
              </a:spcAft>
              <a:defRPr sz="9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D28535C-87EB-4B6F-B77A-6E74A575AC4E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tiff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8778" cy="496908"/>
          </a:xfrm>
          <a:prstGeom prst="rect">
            <a:avLst/>
          </a:prstGeom>
        </p:spPr>
        <p:txBody>
          <a:bodyPr vert="horz" lIns="95662" tIns="47831" rIns="95662" bIns="47831" rtlCol="0"/>
          <a:lstStyle>
            <a:lvl1pPr algn="l" defTabSz="92802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4696" y="0"/>
            <a:ext cx="2949848" cy="496908"/>
          </a:xfrm>
          <a:prstGeom prst="rect">
            <a:avLst/>
          </a:prstGeom>
        </p:spPr>
        <p:txBody>
          <a:bodyPr vert="horz" lIns="95662" tIns="47831" rIns="95662" bIns="47831" rtlCol="0"/>
          <a:lstStyle>
            <a:lvl1pPr algn="r" defTabSz="928021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D78600C0-E6F7-432F-A446-8DFADB620EEF}" type="datetimeFigureOut">
              <a:rPr lang="en-US"/>
              <a:pPr>
                <a:defRPr/>
              </a:pPr>
              <a:t>4/15/2010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539875" y="828675"/>
            <a:ext cx="3725863" cy="27955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662" tIns="47831" rIns="95662" bIns="47831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0241" y="3975263"/>
            <a:ext cx="5445132" cy="5218123"/>
          </a:xfrm>
          <a:prstGeom prst="rect">
            <a:avLst/>
          </a:prstGeom>
        </p:spPr>
        <p:txBody>
          <a:bodyPr vert="horz" lIns="95662" tIns="47831" rIns="95662" bIns="47831" rtlCol="0">
            <a:normAutofit/>
          </a:bodyPr>
          <a:lstStyle/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40070"/>
            <a:ext cx="2948778" cy="498088"/>
          </a:xfrm>
          <a:prstGeom prst="rect">
            <a:avLst/>
          </a:prstGeom>
        </p:spPr>
        <p:txBody>
          <a:bodyPr vert="horz" lIns="95662" tIns="47831" rIns="95662" bIns="47831" rtlCol="0" anchor="b"/>
          <a:lstStyle>
            <a:lvl1pPr algn="l" defTabSz="928021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4696" y="9440070"/>
            <a:ext cx="2949848" cy="498088"/>
          </a:xfrm>
          <a:prstGeom prst="rect">
            <a:avLst/>
          </a:prstGeom>
        </p:spPr>
        <p:txBody>
          <a:bodyPr vert="horz" lIns="95662" tIns="47831" rIns="95662" bIns="47831" rtlCol="0" anchor="b"/>
          <a:lstStyle>
            <a:lvl1pPr algn="r" defTabSz="928021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EC167E1-C60E-45A7-B40D-9629AC64C384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1300091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273035" algn="l" defTabSz="1300091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547657" algn="l" defTabSz="1300091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822279" algn="l" defTabSz="1300091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096902" algn="l" defTabSz="1300091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3251926" algn="l" defTabSz="1300769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02311" algn="l" defTabSz="1300769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52697" algn="l" defTabSz="1300769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03081" algn="l" defTabSz="1300769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8F384-83B3-4FE4-81B8-E1233D324753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74725" y="471488"/>
            <a:ext cx="2990850" cy="2244725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3B6C19-B826-4161-AF57-6CC34E781A4B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C167E1-C60E-45A7-B40D-9629AC64C384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974725" y="471488"/>
            <a:ext cx="2990850" cy="2244725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3B6C19-B826-4161-AF57-6CC34E781A4B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EC167E1-C60E-45A7-B40D-9629AC64C384}" type="slidenum">
              <a:rPr lang="en-US" smtClean="0"/>
              <a:pPr>
                <a:defRPr/>
              </a:pPr>
              <a:t>36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74119BEC-6420-476A-8DC2-5072788112FC}" type="slidenum">
              <a:rPr lang="en-US" smtClean="0"/>
              <a:pPr/>
              <a:t>41</a:t>
            </a:fld>
            <a:endParaRPr lang="en-US" dirty="0" smtClean="0"/>
          </a:p>
        </p:txBody>
      </p:sp>
      <p:sp>
        <p:nvSpPr>
          <p:cNvPr id="112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8" name="Slide Image Placeholder 7"/>
          <p:cNvSpPr>
            <a:spLocks noGrp="1" noRot="1" noChangeAspect="1"/>
          </p:cNvSpPr>
          <p:nvPr>
            <p:ph type="sldImg"/>
          </p:nvPr>
        </p:nvSpPr>
        <p:spPr>
          <a:xfrm>
            <a:off x="1538288" y="828675"/>
            <a:ext cx="3729037" cy="2797175"/>
          </a:xfr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725" y="3613467"/>
            <a:ext cx="11762080" cy="141732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B360B7-BD80-47A0-9203-1AEF4CB0F00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B360B7-BD80-47A0-9203-1AEF4CB0F00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Full Sc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"/>
            <a:ext cx="13011150" cy="899318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B360B7-BD80-47A0-9203-1AEF4CB0F00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>
          <a:xfrm>
            <a:off x="603504" y="2148840"/>
            <a:ext cx="5788152" cy="6702552"/>
          </a:xfr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6581775" y="2148840"/>
            <a:ext cx="5791200" cy="6705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360B7-BD80-47A0-9203-1AEF4CB0F00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791" y="6269632"/>
            <a:ext cx="11059478" cy="1937804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791" y="4135338"/>
            <a:ext cx="11059478" cy="2134294"/>
          </a:xfrm>
        </p:spPr>
        <p:txBody>
          <a:bodyPr anchor="b"/>
          <a:lstStyle>
            <a:lvl1pPr marL="0" indent="0">
              <a:buNone/>
              <a:defRPr sz="2800"/>
            </a:lvl1pPr>
            <a:lvl2pPr marL="650504" indent="0">
              <a:buNone/>
              <a:defRPr sz="2600"/>
            </a:lvl2pPr>
            <a:lvl3pPr marL="1301008" indent="0">
              <a:buNone/>
              <a:defRPr sz="2300"/>
            </a:lvl3pPr>
            <a:lvl4pPr marL="1951512" indent="0">
              <a:buNone/>
              <a:defRPr sz="2000"/>
            </a:lvl4pPr>
            <a:lvl5pPr marL="2602017" indent="0">
              <a:buNone/>
              <a:defRPr sz="2000"/>
            </a:lvl5pPr>
            <a:lvl6pPr marL="3252521" indent="0">
              <a:buNone/>
              <a:defRPr sz="2000"/>
            </a:lvl6pPr>
            <a:lvl7pPr marL="3903025" indent="0">
              <a:buNone/>
              <a:defRPr sz="2000"/>
            </a:lvl7pPr>
            <a:lvl8pPr marL="4553529" indent="0">
              <a:buNone/>
              <a:defRPr sz="2000"/>
            </a:lvl8pPr>
            <a:lvl9pPr marL="5204033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 spd="med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4036" y="2014593"/>
            <a:ext cx="5735296" cy="7283704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8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06184" y="2014593"/>
            <a:ext cx="5737556" cy="7283704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8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 spd="med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8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93725" y="364254"/>
            <a:ext cx="11762080" cy="141732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  <a:endParaRPr lang="en-US" dirty="0" smtClean="0">
              <a:sym typeface="Arial" pitchFamily="34" charset="0"/>
            </a:endParaRP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93725" y="2146491"/>
            <a:ext cx="11762080" cy="6699652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dirty="0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dirty="0" smtClean="0">
                <a:sym typeface="Arial" pitchFamily="34" charset="0"/>
              </a:rPr>
              <a:t>Fifth level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 userDrawn="1"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" y="8994775"/>
            <a:ext cx="13017500" cy="7651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p:sp>
        <p:nvSpPr>
          <p:cNvPr id="5" name="Text Box 76"/>
          <p:cNvSpPr txBox="1">
            <a:spLocks noChangeArrowheads="1"/>
          </p:cNvSpPr>
          <p:nvPr userDrawn="1"/>
        </p:nvSpPr>
        <p:spPr bwMode="white">
          <a:xfrm>
            <a:off x="590550" y="9269414"/>
            <a:ext cx="2898774" cy="200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 anchor="ctr"/>
          <a:lstStyle/>
          <a:p>
            <a:pPr defTabSz="1300091" eaLnBrk="0" hangingPunct="0">
              <a:defRPr/>
            </a:pPr>
            <a:r>
              <a:rPr lang="en-US" sz="900" baseline="0" dirty="0">
                <a:solidFill>
                  <a:srgbClr val="969696"/>
                </a:solidFill>
              </a:rPr>
              <a:t>© </a:t>
            </a:r>
            <a:r>
              <a:rPr lang="en-US" sz="900" baseline="0" dirty="0" smtClean="0">
                <a:solidFill>
                  <a:srgbClr val="969696"/>
                </a:solidFill>
              </a:rPr>
              <a:t>2010 </a:t>
            </a:r>
            <a:r>
              <a:rPr lang="en-US" sz="900" baseline="0" dirty="0">
                <a:solidFill>
                  <a:srgbClr val="969696"/>
                </a:solidFill>
              </a:rPr>
              <a:t>Autodesk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00775" y="9107488"/>
            <a:ext cx="520700" cy="5207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B360B7-BD80-47A0-9203-1AEF4CB0F00F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92" r:id="rId4"/>
    <p:sldLayoutId id="2147483694" r:id="rId5"/>
    <p:sldLayoutId id="2147483695" r:id="rId6"/>
  </p:sldLayoutIdLst>
  <p:transition/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000" b="1" baseline="0">
          <a:solidFill>
            <a:srgbClr val="FFFFFF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pitchFamily="34" charset="0"/>
        </a:defRPr>
      </a:lvl5pPr>
      <a:lvl6pPr marL="457358"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charset="0"/>
        </a:defRPr>
      </a:lvl6pPr>
      <a:lvl7pPr marL="914715"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charset="0"/>
        </a:defRPr>
      </a:lvl7pPr>
      <a:lvl8pPr marL="1372071"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charset="0"/>
        </a:defRPr>
      </a:lvl8pPr>
      <a:lvl9pPr marL="1829429" algn="l" rtl="0" eaLnBrk="1" fontAlgn="base" hangingPunct="1">
        <a:spcBef>
          <a:spcPct val="0"/>
        </a:spcBef>
        <a:spcAft>
          <a:spcPct val="0"/>
        </a:spcAft>
        <a:defRPr sz="4000" b="1">
          <a:solidFill>
            <a:srgbClr val="FFFFFF"/>
          </a:solidFill>
          <a:latin typeface="Arial" charset="0"/>
          <a:ea typeface="ヒラギノ角ゴ Pro W6" charset="0"/>
          <a:cs typeface="ヒラギノ角ゴ Pro W6" charset="0"/>
          <a:sym typeface="Arial" charset="0"/>
        </a:defRPr>
      </a:lvl9pPr>
    </p:titleStyle>
    <p:bodyStyle>
      <a:lvl1pPr marL="284147" indent="-284147" algn="l" rtl="0" eaLnBrk="1" fontAlgn="base" hangingPunct="1">
        <a:spcBef>
          <a:spcPts val="499"/>
        </a:spcBef>
        <a:spcAft>
          <a:spcPct val="0"/>
        </a:spcAft>
        <a:buClr>
          <a:srgbClr val="FFFFFF"/>
        </a:buClr>
        <a:buSzPct val="80000"/>
        <a:buFont typeface="Wingdings" pitchFamily="2" charset="2"/>
        <a:buChar char="§"/>
        <a:defRPr sz="3200">
          <a:solidFill>
            <a:srgbClr val="FFFFFF"/>
          </a:solidFill>
          <a:latin typeface="+mn-lt"/>
          <a:ea typeface="+mn-ea"/>
          <a:cs typeface="+mn-cs"/>
          <a:sym typeface="Arial" pitchFamily="34" charset="0"/>
        </a:defRPr>
      </a:lvl1pPr>
      <a:lvl2pPr marL="568293" indent="-284147" algn="l" rtl="0" eaLnBrk="1" fontAlgn="base" hangingPunct="1">
        <a:spcBef>
          <a:spcPts val="499"/>
        </a:spcBef>
        <a:spcAft>
          <a:spcPct val="0"/>
        </a:spcAft>
        <a:buClr>
          <a:srgbClr val="FFFFFF"/>
        </a:buClr>
        <a:buSzPct val="80000"/>
        <a:buFont typeface="Wingdings" pitchFamily="2" charset="2"/>
        <a:buChar char="§"/>
        <a:defRPr sz="2800">
          <a:solidFill>
            <a:srgbClr val="FFFFFF"/>
          </a:solidFill>
          <a:latin typeface="+mn-lt"/>
          <a:ea typeface="+mn-ea"/>
          <a:cs typeface="+mn-cs"/>
          <a:sym typeface="Arial" pitchFamily="34" charset="0"/>
        </a:defRPr>
      </a:lvl2pPr>
      <a:lvl3pPr marL="909588" indent="-255573" algn="l" rtl="0" eaLnBrk="1" fontAlgn="base" hangingPunct="1">
        <a:spcBef>
          <a:spcPts val="400"/>
        </a:spcBef>
        <a:spcAft>
          <a:spcPct val="0"/>
        </a:spcAft>
        <a:buClr>
          <a:srgbClr val="FFFFFF"/>
        </a:buClr>
        <a:buSzPct val="80000"/>
        <a:buFont typeface="Wingdings" pitchFamily="2" charset="2"/>
        <a:buChar char="§"/>
        <a:defRPr sz="2400">
          <a:solidFill>
            <a:srgbClr val="FFFFFF"/>
          </a:solidFill>
          <a:latin typeface="+mn-lt"/>
          <a:ea typeface="+mn-ea"/>
          <a:cs typeface="+mn-cs"/>
          <a:sym typeface="Arial" pitchFamily="34" charset="0"/>
        </a:defRPr>
      </a:lvl3pPr>
      <a:lvl4pPr marL="1422321" indent="-228587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Wingdings" pitchFamily="2" charset="2"/>
        <a:buChar char="§"/>
        <a:defRPr sz="2100">
          <a:solidFill>
            <a:srgbClr val="FFFFFF"/>
          </a:solidFill>
          <a:latin typeface="+mn-lt"/>
          <a:ea typeface="+mn-ea"/>
          <a:cs typeface="+mn-cs"/>
          <a:sym typeface="Arial" pitchFamily="34" charset="0"/>
        </a:defRPr>
      </a:lvl4pPr>
      <a:lvl5pPr marL="1877908" indent="-206363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Wingdings" pitchFamily="2" charset="2"/>
        <a:buChar char="§"/>
        <a:defRPr sz="2000">
          <a:solidFill>
            <a:srgbClr val="FFFFFF"/>
          </a:solidFill>
          <a:latin typeface="+mn-lt"/>
          <a:ea typeface="+mn-ea"/>
          <a:cs typeface="+mn-cs"/>
          <a:sym typeface="Arial" pitchFamily="34" charset="0"/>
        </a:defRPr>
      </a:lvl5pPr>
      <a:lvl6pPr marL="2336016" indent="-206447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Lucida Grande" charset="0"/>
        <a:buChar char="§"/>
        <a:defRPr sz="20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6pPr>
      <a:lvl7pPr marL="2793373" indent="-206447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Lucida Grande" charset="0"/>
        <a:buChar char="§"/>
        <a:defRPr sz="20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7pPr>
      <a:lvl8pPr marL="3250731" indent="-206447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Lucida Grande" charset="0"/>
        <a:buChar char="§"/>
        <a:defRPr sz="20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8pPr>
      <a:lvl9pPr marL="3708087" indent="-206447" algn="l" rtl="0" eaLnBrk="1" fontAlgn="base" hangingPunct="1">
        <a:spcBef>
          <a:spcPts val="300"/>
        </a:spcBef>
        <a:spcAft>
          <a:spcPct val="0"/>
        </a:spcAft>
        <a:buClr>
          <a:srgbClr val="FFFFFF"/>
        </a:buClr>
        <a:buSzPct val="80000"/>
        <a:buFont typeface="Lucida Grande" charset="0"/>
        <a:buChar char="§"/>
        <a:defRPr sz="2000">
          <a:solidFill>
            <a:srgbClr val="FFFFFF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358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715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2071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9429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785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4143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1501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8857" algn="l" defTabSz="91471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Kynapse_7_HumanIK.tif"/>
          <p:cNvPicPr>
            <a:picLocks noChangeAspect="1"/>
          </p:cNvPicPr>
          <p:nvPr/>
        </p:nvPicPr>
        <p:blipFill>
          <a:blip r:embed="rId4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 bwMode="ltGray">
          <a:xfrm>
            <a:off x="2" y="5335588"/>
            <a:ext cx="13011149" cy="3581399"/>
          </a:xfrm>
          <a:prstGeom prst="rect">
            <a:avLst/>
          </a:prstGeom>
          <a:solidFill>
            <a:schemeClr val="bg1">
              <a:alpha val="8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35" tIns="45717" rIns="91435" bIns="45717" numCol="1" rtlCol="0" anchor="t" anchorCtr="0" compatLnSpc="1">
            <a:prstTxWarp prst="textNoShape">
              <a:avLst/>
            </a:prstTxWarp>
          </a:bodyPr>
          <a:lstStyle/>
          <a:p>
            <a:pPr algn="ctr" defTabSz="914348"/>
            <a:endParaRPr lang="en-US" sz="3100" dirty="0" smtClean="0">
              <a:solidFill>
                <a:schemeClr val="bg1"/>
              </a:solidFill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title"/>
          </p:nvPr>
        </p:nvSpPr>
        <p:spPr>
          <a:xfrm>
            <a:off x="594361" y="5640388"/>
            <a:ext cx="11854814" cy="1904999"/>
          </a:xfrm>
        </p:spPr>
        <p:txBody>
          <a:bodyPr anchor="t"/>
          <a:lstStyle/>
          <a:p>
            <a:r>
              <a:rPr lang="en-US" sz="4800" dirty="0" smtClean="0"/>
              <a:t>Massive Parallelism in AI</a:t>
            </a:r>
            <a:br>
              <a:rPr lang="en-US" sz="4800" dirty="0" smtClean="0"/>
            </a:br>
            <a:r>
              <a:rPr lang="en-US" dirty="0" smtClean="0"/>
              <a:t>Throughput versus </a:t>
            </a:r>
            <a:r>
              <a:rPr lang="en-US" dirty="0" smtClean="0"/>
              <a:t>Realtime</a:t>
            </a:r>
            <a:endParaRPr lang="en-US" dirty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idx="1"/>
          </p:nvPr>
        </p:nvSpPr>
        <p:spPr>
          <a:xfrm>
            <a:off x="594361" y="7392639"/>
            <a:ext cx="9034109" cy="1067148"/>
          </a:xfrm>
        </p:spPr>
        <p:txBody>
          <a:bodyPr/>
          <a:lstStyle/>
          <a:p>
            <a:pPr marL="0" indent="0">
              <a:spcBef>
                <a:spcPct val="0"/>
              </a:spcBef>
              <a:buNone/>
            </a:pPr>
            <a:r>
              <a:rPr lang="en-US" dirty="0" smtClean="0"/>
              <a:t>Pierre Pontevia</a:t>
            </a:r>
          </a:p>
          <a:p>
            <a:pPr marL="0" indent="0">
              <a:spcBef>
                <a:spcPts val="201"/>
              </a:spcBef>
              <a:buNone/>
            </a:pPr>
            <a:r>
              <a:rPr lang="en-US" sz="2400" dirty="0" smtClean="0"/>
              <a:t>10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March 2010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even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more constraints </a:t>
            </a:r>
            <a:r>
              <a:rPr lang="en-US" dirty="0" smtClean="0"/>
              <a:t>when you develop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middleware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2618924"/>
            <a:ext cx="11689704" cy="6450906"/>
          </a:xfrm>
        </p:spPr>
        <p:txBody>
          <a:bodyPr/>
          <a:lstStyle/>
          <a:p>
            <a:pPr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Multiple cohabitant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models</a:t>
            </a:r>
          </a:p>
          <a:p>
            <a:pPr lvl="2">
              <a:spcBef>
                <a:spcPts val="600"/>
              </a:spcBef>
            </a:pPr>
            <a:r>
              <a:rPr lang="en-US" sz="2800" dirty="0" smtClean="0"/>
              <a:t>Several middleware with several threading models</a:t>
            </a:r>
          </a:p>
          <a:p>
            <a:pPr lvl="2">
              <a:spcBef>
                <a:spcPts val="600"/>
              </a:spcBef>
            </a:pPr>
            <a:r>
              <a:rPr lang="en-US" sz="2800" i="1" baseline="0" dirty="0" smtClean="0"/>
              <a:t>Not</a:t>
            </a:r>
            <a:r>
              <a:rPr lang="en-US" sz="2800" i="1" dirty="0" smtClean="0"/>
              <a:t> blocking </a:t>
            </a:r>
            <a:r>
              <a:rPr lang="en-US" sz="2800" dirty="0" smtClean="0"/>
              <a:t>is not enough -&gt; fine tuning issues</a:t>
            </a:r>
          </a:p>
          <a:p>
            <a:pPr lvl="2">
              <a:spcBef>
                <a:spcPts val="600"/>
              </a:spcBef>
            </a:pPr>
            <a:r>
              <a:rPr lang="en-US" sz="2800" dirty="0" smtClean="0"/>
              <a:t>Spurs everywhere?</a:t>
            </a:r>
          </a:p>
          <a:p>
            <a:pPr lvl="2">
              <a:buFont typeface="Arial" pitchFamily="34" charset="0"/>
              <a:buChar char="•"/>
            </a:pPr>
            <a:endParaRPr lang="en-US" baseline="0" dirty="0" smtClean="0"/>
          </a:p>
          <a:p>
            <a:pPr>
              <a:buClr>
                <a:srgbClr val="FFBF40"/>
              </a:buClr>
            </a:pP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Multiple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HW 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targets </a:t>
            </a:r>
          </a:p>
          <a:p>
            <a:pPr lvl="2">
              <a:spcBef>
                <a:spcPts val="600"/>
              </a:spcBef>
            </a:pPr>
            <a:r>
              <a:rPr lang="en-US" sz="2800" dirty="0" smtClean="0"/>
              <a:t>PC is different from Xbox </a:t>
            </a:r>
            <a:r>
              <a:rPr lang="en-US" sz="2800" dirty="0" smtClean="0"/>
              <a:t>360 console </a:t>
            </a:r>
            <a:r>
              <a:rPr lang="en-US" sz="2800" dirty="0" smtClean="0"/>
              <a:t>which is different from </a:t>
            </a:r>
            <a:r>
              <a:rPr lang="en-US" sz="2800" dirty="0" smtClean="0"/>
              <a:t>a PlayStation</a:t>
            </a:r>
            <a:r>
              <a:rPr lang="en-US" sz="2800" baseline="30000" dirty="0" smtClean="0"/>
              <a:t>®</a:t>
            </a:r>
            <a:r>
              <a:rPr lang="en-US" sz="2800" dirty="0" smtClean="0"/>
              <a:t> 3 (PS3) console</a:t>
            </a:r>
            <a:endParaRPr lang="en-US" sz="2800" dirty="0" smtClean="0"/>
          </a:p>
          <a:p>
            <a:pPr lvl="2">
              <a:spcBef>
                <a:spcPts val="600"/>
              </a:spcBef>
            </a:pPr>
            <a:r>
              <a:rPr lang="en-US" sz="2800" dirty="0" smtClean="0"/>
              <a:t>Multiple exclusive programming languages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gap analysis on existing solutions shows that no one </a:t>
            </a:r>
            <a:r>
              <a:rPr lang="en-US" dirty="0" smtClean="0"/>
              <a:t>solution fits </a:t>
            </a:r>
            <a:r>
              <a:rPr lang="en-US" dirty="0" smtClean="0"/>
              <a:t>the video game context perfectly 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4035" y="2818624"/>
            <a:ext cx="12147540" cy="6479674"/>
          </a:xfrm>
        </p:spPr>
        <p:txBody>
          <a:bodyPr/>
          <a:lstStyle/>
          <a:p>
            <a:r>
              <a:rPr lang="en-US" sz="4000" dirty="0" smtClean="0"/>
              <a:t>No model really takes care of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 as a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limitating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resource </a:t>
            </a:r>
            <a:r>
              <a:rPr lang="en-US" sz="4000" dirty="0" smtClean="0"/>
              <a:t>in the design of parallel solutions</a:t>
            </a:r>
          </a:p>
          <a:p>
            <a:endParaRPr lang="en-US" sz="4000" dirty="0" smtClean="0"/>
          </a:p>
          <a:p>
            <a:r>
              <a:rPr lang="en-US" sz="4000" dirty="0" smtClean="0"/>
              <a:t>No model takes into account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time as a dimension </a:t>
            </a:r>
            <a:r>
              <a:rPr lang="en-US" sz="4000" dirty="0" smtClean="0"/>
              <a:t>of the problem</a:t>
            </a:r>
          </a:p>
          <a:p>
            <a:endParaRPr lang="fr-CA" sz="4000" dirty="0" smtClean="0"/>
          </a:p>
          <a:p>
            <a:r>
              <a:rPr lang="fr-CA" sz="4000" dirty="0" smtClean="0"/>
              <a:t>All the </a:t>
            </a:r>
            <a:r>
              <a:rPr lang="fr-CA" sz="4000" dirty="0" smtClean="0"/>
              <a:t>approches </a:t>
            </a:r>
            <a:r>
              <a:rPr lang="fr-CA" sz="4000" dirty="0" smtClean="0"/>
              <a:t>are </a:t>
            </a:r>
            <a:r>
              <a:rPr lang="fr-CA" sz="4000" dirty="0" smtClean="0"/>
              <a:t>very</a:t>
            </a:r>
            <a:r>
              <a:rPr lang="fr-CA" sz="4000" dirty="0" smtClean="0"/>
              <a:t>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throughput </a:t>
            </a:r>
            <a:r>
              <a:rPr lang="en-US" sz="4000" dirty="0" smtClean="0"/>
              <a:t>oriented</a:t>
            </a:r>
            <a:endParaRPr lang="en-US" sz="40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>
          <a:xfrm>
            <a:off x="1027790" y="6269632"/>
            <a:ext cx="11983359" cy="1937804"/>
          </a:xfrm>
        </p:spPr>
        <p:txBody>
          <a:bodyPr/>
          <a:lstStyle/>
          <a:p>
            <a:r>
              <a:rPr lang="en-US" sz="5100" dirty="0" smtClean="0"/>
              <a:t>The </a:t>
            </a:r>
            <a:r>
              <a:rPr lang="en-US" sz="51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pathfinding</a:t>
            </a:r>
            <a:r>
              <a:rPr lang="en-US" sz="5100" dirty="0" smtClean="0"/>
              <a:t> challenge : from </a:t>
            </a:r>
            <a:r>
              <a:rPr lang="en-US" sz="51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throughput</a:t>
            </a:r>
            <a:r>
              <a:rPr lang="en-US" sz="5100" dirty="0" smtClean="0"/>
              <a:t> to </a:t>
            </a:r>
            <a:r>
              <a:rPr lang="en-US" sz="51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realtime</a:t>
            </a:r>
            <a:endParaRPr lang="en-US" sz="5100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906" y="304868"/>
            <a:ext cx="12441956" cy="975710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Pathfinding</a:t>
            </a:r>
            <a:r>
              <a:rPr lang="en-US" dirty="0" smtClean="0"/>
              <a:t> in a nutshell</a:t>
            </a:r>
            <a:endParaRPr lang="en-US" dirty="0"/>
          </a:p>
        </p:txBody>
      </p:sp>
      <p:sp>
        <p:nvSpPr>
          <p:cNvPr id="7" name="Pentagon 6"/>
          <p:cNvSpPr/>
          <p:nvPr/>
        </p:nvSpPr>
        <p:spPr>
          <a:xfrm>
            <a:off x="409575" y="1754187"/>
            <a:ext cx="4091312" cy="2032676"/>
          </a:xfrm>
          <a:prstGeom prst="homePlate">
            <a:avLst/>
          </a:prstGeom>
          <a:solidFill>
            <a:srgbClr val="FFD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Path Planning</a:t>
            </a:r>
            <a:endParaRPr lang="en-US" sz="2800" b="1" dirty="0">
              <a:solidFill>
                <a:schemeClr val="bg1"/>
              </a:solidFill>
            </a:endParaRPr>
          </a:p>
        </p:txBody>
      </p:sp>
      <p:sp>
        <p:nvSpPr>
          <p:cNvPr id="8" name="Chevron 7"/>
          <p:cNvSpPr/>
          <p:nvPr/>
        </p:nvSpPr>
        <p:spPr>
          <a:xfrm>
            <a:off x="3762375" y="1727726"/>
            <a:ext cx="4953000" cy="2032676"/>
          </a:xfrm>
          <a:prstGeom prst="chevron">
            <a:avLst/>
          </a:prstGeom>
          <a:solidFill>
            <a:srgbClr val="FFD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Path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Smoothing</a:t>
            </a:r>
          </a:p>
        </p:txBody>
      </p:sp>
      <p:sp>
        <p:nvSpPr>
          <p:cNvPr id="9" name="Chevron 8"/>
          <p:cNvSpPr/>
          <p:nvPr/>
        </p:nvSpPr>
        <p:spPr>
          <a:xfrm>
            <a:off x="8029575" y="1727726"/>
            <a:ext cx="4648200" cy="2032676"/>
          </a:xfrm>
          <a:prstGeom prst="chevron">
            <a:avLst/>
          </a:prstGeom>
          <a:solidFill>
            <a:srgbClr val="FFD0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DA</a:t>
            </a:r>
            <a:r>
              <a:rPr lang="en-US" sz="2800" b="1" baseline="30000" dirty="0" smtClean="0">
                <a:solidFill>
                  <a:schemeClr val="bg1"/>
                </a:solidFill>
              </a:rPr>
              <a:t>(*)</a:t>
            </a:r>
            <a:r>
              <a:rPr lang="en-US" sz="2800" b="1" dirty="0" smtClean="0">
                <a:solidFill>
                  <a:schemeClr val="bg1"/>
                </a:solidFill>
              </a:rPr>
              <a:t> &amp; </a:t>
            </a:r>
          </a:p>
          <a:p>
            <a:pPr algn="ctr"/>
            <a:r>
              <a:rPr lang="en-US" sz="2800" b="1" dirty="0" smtClean="0">
                <a:solidFill>
                  <a:schemeClr val="bg1"/>
                </a:solidFill>
              </a:rPr>
              <a:t>Steering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906" y="3918678"/>
            <a:ext cx="3557761" cy="2285806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pPr marL="131004" indent="-131004"/>
            <a:r>
              <a:rPr lang="en-US" sz="2000" dirty="0" smtClean="0">
                <a:latin typeface="+mj-lt"/>
              </a:rPr>
              <a:t>LOW FREQUENCY (0,1 Hz)</a:t>
            </a:r>
          </a:p>
          <a:p>
            <a:pPr marL="131004" indent="-131004">
              <a:buFont typeface="Arial" pitchFamily="34" charset="0"/>
              <a:buChar char="•"/>
            </a:pPr>
            <a:r>
              <a:rPr lang="en-US" sz="2000" dirty="0" smtClean="0">
                <a:latin typeface="+mj-lt"/>
              </a:rPr>
              <a:t>Input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Topology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current position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destination</a:t>
            </a:r>
          </a:p>
          <a:p>
            <a:pPr marL="131004" indent="-131004">
              <a:buFont typeface="Arial" pitchFamily="34" charset="0"/>
              <a:buChar char="•"/>
            </a:pPr>
            <a:r>
              <a:rPr lang="en-US" sz="2000" dirty="0" smtClean="0">
                <a:latin typeface="+mj-lt"/>
              </a:rPr>
              <a:t>Output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Valid Path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62667" y="3918679"/>
            <a:ext cx="3862712" cy="1978030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pPr marL="131004" indent="-131004"/>
            <a:r>
              <a:rPr lang="en-US" sz="2000" dirty="0" smtClean="0">
                <a:latin typeface="+mj-lt"/>
              </a:rPr>
              <a:t>MEDIUM FREQUENCY (2 Hz)</a:t>
            </a:r>
          </a:p>
          <a:p>
            <a:pPr marL="131004" indent="-131004"/>
            <a:r>
              <a:rPr lang="en-US" sz="2000" dirty="0" smtClean="0">
                <a:latin typeface="+mj-lt"/>
              </a:rPr>
              <a:t>Input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current position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destination</a:t>
            </a:r>
          </a:p>
          <a:p>
            <a:pPr marL="131004" indent="-131004">
              <a:buFont typeface="Arial" pitchFamily="34" charset="0"/>
              <a:buChar char="•"/>
            </a:pPr>
            <a:r>
              <a:rPr lang="en-US" sz="2000" dirty="0" smtClean="0">
                <a:latin typeface="+mj-lt"/>
              </a:rPr>
              <a:t>Output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Target point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030330" y="3918678"/>
            <a:ext cx="3885445" cy="1978030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pPr marL="131004" indent="-131004"/>
            <a:r>
              <a:rPr lang="en-US" sz="2000" dirty="0" smtClean="0">
                <a:latin typeface="+mj-lt"/>
              </a:rPr>
              <a:t>HIGH FREQUENCY (10 Hz)</a:t>
            </a:r>
          </a:p>
          <a:p>
            <a:pPr marL="131004" indent="-131004">
              <a:buFont typeface="Arial" pitchFamily="34" charset="0"/>
              <a:buChar char="•"/>
            </a:pPr>
            <a:r>
              <a:rPr lang="en-US" sz="2000" dirty="0" smtClean="0">
                <a:latin typeface="+mj-lt"/>
              </a:rPr>
              <a:t>Input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current position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Target point</a:t>
            </a:r>
          </a:p>
          <a:p>
            <a:pPr marL="131004" indent="-131004">
              <a:buFont typeface="Arial" pitchFamily="34" charset="0"/>
              <a:buChar char="•"/>
            </a:pPr>
            <a:r>
              <a:rPr lang="en-US" sz="2000" dirty="0" smtClean="0">
                <a:latin typeface="+mj-lt"/>
              </a:rPr>
              <a:t>Output : </a:t>
            </a:r>
          </a:p>
          <a:p>
            <a:pPr marL="377203" lvl="1" indent="-131004">
              <a:buFontTx/>
              <a:buChar char="-"/>
            </a:pPr>
            <a:r>
              <a:rPr lang="en-US" sz="2000" dirty="0" smtClean="0">
                <a:latin typeface="+mj-lt"/>
              </a:rPr>
              <a:t>New Target point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839704" y="6127918"/>
            <a:ext cx="4370964" cy="2789069"/>
          </a:xfrm>
          <a:prstGeom prst="rect">
            <a:avLst/>
          </a:prstGeom>
          <a:solidFill>
            <a:srgbClr val="FFD071"/>
          </a:solidFill>
          <a:ln>
            <a:solidFill>
              <a:srgbClr val="FFB625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941355" y="6965682"/>
            <a:ext cx="1321454" cy="101634"/>
          </a:xfrm>
          <a:prstGeom prst="rect">
            <a:avLst/>
          </a:prstGeom>
          <a:solidFill>
            <a:srgbClr val="DA9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669410" y="6979235"/>
            <a:ext cx="2337957" cy="101634"/>
          </a:xfrm>
          <a:prstGeom prst="rect">
            <a:avLst/>
          </a:prstGeom>
          <a:solidFill>
            <a:srgbClr val="DA9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514661" y="6985980"/>
            <a:ext cx="65054" cy="1727774"/>
          </a:xfrm>
          <a:prstGeom prst="rect">
            <a:avLst/>
          </a:prstGeom>
          <a:solidFill>
            <a:srgbClr val="DA9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129111" y="6985980"/>
            <a:ext cx="65054" cy="1727774"/>
          </a:xfrm>
          <a:prstGeom prst="rect">
            <a:avLst/>
          </a:prstGeom>
          <a:solidFill>
            <a:srgbClr val="DA91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6380962" y="7697416"/>
            <a:ext cx="304951" cy="304901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1" name="Oval 20"/>
          <p:cNvSpPr/>
          <p:nvPr/>
        </p:nvSpPr>
        <p:spPr>
          <a:xfrm>
            <a:off x="7397466" y="6213561"/>
            <a:ext cx="304951" cy="304901"/>
          </a:xfrm>
          <a:prstGeom prst="ellipse">
            <a:avLst/>
          </a:prstGeom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48" name="Straight Connector 47"/>
          <p:cNvCxnSpPr/>
          <p:nvPr/>
        </p:nvCxnSpPr>
        <p:spPr>
          <a:xfrm rot="5400000" flipH="1" flipV="1">
            <a:off x="3701590" y="7900683"/>
            <a:ext cx="1626141" cy="22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90"/>
          <p:cNvGrpSpPr/>
          <p:nvPr/>
        </p:nvGrpSpPr>
        <p:grpSpPr>
          <a:xfrm>
            <a:off x="3864517" y="6527428"/>
            <a:ext cx="4244501" cy="1983058"/>
            <a:chOff x="2874926" y="5178388"/>
            <a:chExt cx="2982958" cy="1393884"/>
          </a:xfrm>
        </p:grpSpPr>
        <p:sp>
          <p:nvSpPr>
            <p:cNvPr id="24" name="Oval 23"/>
            <p:cNvSpPr/>
            <p:nvPr/>
          </p:nvSpPr>
          <p:spPr>
            <a:xfrm>
              <a:off x="3927372" y="6053082"/>
              <a:ext cx="108000" cy="108000"/>
            </a:xfrm>
            <a:prstGeom prst="ellipse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/>
            <p:cNvSpPr/>
            <p:nvPr/>
          </p:nvSpPr>
          <p:spPr>
            <a:xfrm>
              <a:off x="3929058" y="5178388"/>
              <a:ext cx="108000" cy="108000"/>
            </a:xfrm>
            <a:prstGeom prst="ellipse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/>
            <p:cNvSpPr/>
            <p:nvPr/>
          </p:nvSpPr>
          <p:spPr>
            <a:xfrm>
              <a:off x="2874926" y="5178388"/>
              <a:ext cx="108000" cy="108000"/>
            </a:xfrm>
            <a:prstGeom prst="ellipse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5749884" y="5214950"/>
              <a:ext cx="108000" cy="108000"/>
            </a:xfrm>
            <a:prstGeom prst="ellipse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Straight Connector 32"/>
            <p:cNvCxnSpPr>
              <a:stCxn id="25" idx="4"/>
              <a:endCxn id="24" idx="0"/>
            </p:cNvCxnSpPr>
            <p:nvPr/>
          </p:nvCxnSpPr>
          <p:spPr>
            <a:xfrm rot="5400000">
              <a:off x="3598868" y="5668892"/>
              <a:ext cx="766694" cy="1686"/>
            </a:xfrm>
            <a:prstGeom prst="line">
              <a:avLst/>
            </a:prstGeom>
            <a:ln>
              <a:solidFill>
                <a:schemeClr val="accent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25" idx="6"/>
              <a:endCxn id="27" idx="2"/>
            </p:cNvCxnSpPr>
            <p:nvPr/>
          </p:nvCxnSpPr>
          <p:spPr>
            <a:xfrm>
              <a:off x="4037058" y="5232388"/>
              <a:ext cx="1712826" cy="36562"/>
            </a:xfrm>
            <a:prstGeom prst="line">
              <a:avLst/>
            </a:prstGeom>
            <a:ln>
              <a:solidFill>
                <a:schemeClr val="accent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>
              <a:stCxn id="26" idx="6"/>
              <a:endCxn id="25" idx="2"/>
            </p:cNvCxnSpPr>
            <p:nvPr/>
          </p:nvCxnSpPr>
          <p:spPr>
            <a:xfrm>
              <a:off x="2982926" y="5232388"/>
              <a:ext cx="946132" cy="1588"/>
            </a:xfrm>
            <a:prstGeom prst="line">
              <a:avLst/>
            </a:prstGeom>
            <a:ln>
              <a:solidFill>
                <a:schemeClr val="accent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Oval 48"/>
            <p:cNvSpPr/>
            <p:nvPr/>
          </p:nvSpPr>
          <p:spPr>
            <a:xfrm>
              <a:off x="4535438" y="6464272"/>
              <a:ext cx="108000" cy="108000"/>
            </a:xfrm>
            <a:prstGeom prst="ellipse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" name="Straight Connector 49"/>
            <p:cNvCxnSpPr>
              <a:stCxn id="24" idx="5"/>
              <a:endCxn id="49" idx="1"/>
            </p:cNvCxnSpPr>
            <p:nvPr/>
          </p:nvCxnSpPr>
          <p:spPr>
            <a:xfrm rot="16200000" flipH="1">
              <a:off x="4117994" y="6046828"/>
              <a:ext cx="334822" cy="531698"/>
            </a:xfrm>
            <a:prstGeom prst="line">
              <a:avLst/>
            </a:prstGeom>
            <a:ln>
              <a:solidFill>
                <a:schemeClr val="accent1">
                  <a:lumMod val="25000"/>
                  <a:lumOff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89"/>
          <p:cNvGrpSpPr/>
          <p:nvPr/>
        </p:nvGrpSpPr>
        <p:grpSpPr>
          <a:xfrm>
            <a:off x="3838575" y="6893379"/>
            <a:ext cx="4286243" cy="1822635"/>
            <a:chOff x="2856694" y="5435613"/>
            <a:chExt cx="3012294" cy="1281123"/>
          </a:xfrm>
        </p:grpSpPr>
        <p:cxnSp>
          <p:nvCxnSpPr>
            <p:cNvPr id="55" name="Straight Connector 54"/>
            <p:cNvCxnSpPr/>
            <p:nvPr/>
          </p:nvCxnSpPr>
          <p:spPr>
            <a:xfrm flipV="1">
              <a:off x="4067175" y="5633225"/>
              <a:ext cx="1008858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/>
            <p:cNvCxnSpPr/>
            <p:nvPr/>
          </p:nvCxnSpPr>
          <p:spPr>
            <a:xfrm rot="5400000" flipH="1" flipV="1">
              <a:off x="2748348" y="6188484"/>
              <a:ext cx="1055711" cy="7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2857488" y="5653101"/>
              <a:ext cx="418318" cy="792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rot="5400000" flipH="1" flipV="1">
              <a:off x="2753500" y="5549113"/>
              <a:ext cx="207976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>
              <a:off x="2856694" y="5445125"/>
              <a:ext cx="1067606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3816350" y="5553075"/>
              <a:ext cx="215900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rot="10800000" flipV="1">
              <a:off x="3419476" y="5653101"/>
              <a:ext cx="504031" cy="792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/>
          </p:nvCxnSpPr>
          <p:spPr>
            <a:xfrm rot="5400000" flipH="1" flipV="1">
              <a:off x="2892017" y="6160684"/>
              <a:ext cx="1055711" cy="7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 rot="10800000" flipV="1">
              <a:off x="3419479" y="6688937"/>
              <a:ext cx="1657347" cy="7926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/>
          </p:nvCxnSpPr>
          <p:spPr>
            <a:xfrm rot="5400000" flipH="1" flipV="1">
              <a:off x="4548573" y="6160683"/>
              <a:ext cx="1055711" cy="7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/>
          </p:nvCxnSpPr>
          <p:spPr>
            <a:xfrm rot="5400000" flipH="1" flipV="1">
              <a:off x="4764474" y="6140809"/>
              <a:ext cx="1055711" cy="794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/>
            <p:cNvCxnSpPr/>
            <p:nvPr/>
          </p:nvCxnSpPr>
          <p:spPr>
            <a:xfrm rot="5400000">
              <a:off x="3958431" y="5544357"/>
              <a:ext cx="215900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/>
            <p:cNvCxnSpPr/>
            <p:nvPr/>
          </p:nvCxnSpPr>
          <p:spPr>
            <a:xfrm>
              <a:off x="4037058" y="5435613"/>
              <a:ext cx="1830342" cy="1110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/>
            <p:cNvCxnSpPr/>
            <p:nvPr/>
          </p:nvCxnSpPr>
          <p:spPr>
            <a:xfrm>
              <a:off x="5291932" y="5613352"/>
              <a:ext cx="577056" cy="19872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 rot="5400000">
              <a:off x="5749140" y="5542769"/>
              <a:ext cx="215900" cy="1588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112"/>
          <p:cNvGrpSpPr/>
          <p:nvPr/>
        </p:nvGrpSpPr>
        <p:grpSpPr>
          <a:xfrm>
            <a:off x="5356559" y="6366014"/>
            <a:ext cx="2750199" cy="2144471"/>
            <a:chOff x="3923506" y="5064931"/>
            <a:chExt cx="1932790" cy="1507341"/>
          </a:xfrm>
        </p:grpSpPr>
        <p:cxnSp>
          <p:nvCxnSpPr>
            <p:cNvPr id="92" name="Straight Connector 91"/>
            <p:cNvCxnSpPr>
              <a:stCxn id="20" idx="4"/>
              <a:endCxn id="49" idx="7"/>
            </p:cNvCxnSpPr>
            <p:nvPr/>
          </p:nvCxnSpPr>
          <p:spPr>
            <a:xfrm rot="5400000">
              <a:off x="4503054" y="6286099"/>
              <a:ext cx="265007" cy="122973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4535438" y="6464272"/>
              <a:ext cx="108000" cy="10800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6" name="Oval 95"/>
            <p:cNvSpPr/>
            <p:nvPr/>
          </p:nvSpPr>
          <p:spPr>
            <a:xfrm>
              <a:off x="3923506" y="6053082"/>
              <a:ext cx="108000" cy="10800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7" name="Oval 96"/>
            <p:cNvSpPr/>
            <p:nvPr/>
          </p:nvSpPr>
          <p:spPr>
            <a:xfrm>
              <a:off x="3929058" y="5178388"/>
              <a:ext cx="108000" cy="10800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8" name="Oval 97"/>
            <p:cNvSpPr/>
            <p:nvPr/>
          </p:nvSpPr>
          <p:spPr>
            <a:xfrm>
              <a:off x="5748296" y="5214950"/>
              <a:ext cx="108000" cy="108000"/>
            </a:xfrm>
            <a:prstGeom prst="ellipse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00" name="Straight Connector 99"/>
            <p:cNvCxnSpPr>
              <a:stCxn id="96" idx="5"/>
              <a:endCxn id="95" idx="1"/>
            </p:cNvCxnSpPr>
            <p:nvPr/>
          </p:nvCxnSpPr>
          <p:spPr>
            <a:xfrm rot="16200000" flipH="1">
              <a:off x="4116061" y="6044895"/>
              <a:ext cx="334822" cy="535564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>
              <a:stCxn id="96" idx="0"/>
              <a:endCxn id="97" idx="4"/>
            </p:cNvCxnSpPr>
            <p:nvPr/>
          </p:nvCxnSpPr>
          <p:spPr>
            <a:xfrm rot="5400000" flipH="1" flipV="1">
              <a:off x="3596935" y="5666959"/>
              <a:ext cx="766694" cy="5552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>
              <a:stCxn id="98" idx="2"/>
              <a:endCxn id="97" idx="6"/>
            </p:cNvCxnSpPr>
            <p:nvPr/>
          </p:nvCxnSpPr>
          <p:spPr>
            <a:xfrm rot="10800000">
              <a:off x="4037058" y="5232388"/>
              <a:ext cx="1711238" cy="36562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>
              <a:stCxn id="98" idx="1"/>
              <a:endCxn id="21" idx="6"/>
            </p:cNvCxnSpPr>
            <p:nvPr/>
          </p:nvCxnSpPr>
          <p:spPr>
            <a:xfrm rot="16200000" flipV="1">
              <a:off x="5558429" y="5025083"/>
              <a:ext cx="165836" cy="245532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Freeform 114"/>
          <p:cNvSpPr/>
          <p:nvPr/>
        </p:nvSpPr>
        <p:spPr>
          <a:xfrm>
            <a:off x="5506738" y="6437141"/>
            <a:ext cx="1897496" cy="1361884"/>
          </a:xfrm>
          <a:custGeom>
            <a:avLst/>
            <a:gdLst>
              <a:gd name="connsiteX0" fmla="*/ 604864 w 1333526"/>
              <a:gd name="connsiteY0" fmla="*/ 957263 h 957263"/>
              <a:gd name="connsiteX1" fmla="*/ 438176 w 1333526"/>
              <a:gd name="connsiteY1" fmla="*/ 952500 h 957263"/>
              <a:gd name="connsiteX2" fmla="*/ 395314 w 1333526"/>
              <a:gd name="connsiteY2" fmla="*/ 928688 h 957263"/>
              <a:gd name="connsiteX3" fmla="*/ 381026 w 1333526"/>
              <a:gd name="connsiteY3" fmla="*/ 923925 h 957263"/>
              <a:gd name="connsiteX4" fmla="*/ 342926 w 1333526"/>
              <a:gd name="connsiteY4" fmla="*/ 900113 h 957263"/>
              <a:gd name="connsiteX5" fmla="*/ 304826 w 1333526"/>
              <a:gd name="connsiteY5" fmla="*/ 876300 h 957263"/>
              <a:gd name="connsiteX6" fmla="*/ 295301 w 1333526"/>
              <a:gd name="connsiteY6" fmla="*/ 862013 h 957263"/>
              <a:gd name="connsiteX7" fmla="*/ 276251 w 1333526"/>
              <a:gd name="connsiteY7" fmla="*/ 852488 h 957263"/>
              <a:gd name="connsiteX8" fmla="*/ 261964 w 1333526"/>
              <a:gd name="connsiteY8" fmla="*/ 842963 h 957263"/>
              <a:gd name="connsiteX9" fmla="*/ 242914 w 1333526"/>
              <a:gd name="connsiteY9" fmla="*/ 828675 h 957263"/>
              <a:gd name="connsiteX10" fmla="*/ 223864 w 1333526"/>
              <a:gd name="connsiteY10" fmla="*/ 819150 h 957263"/>
              <a:gd name="connsiteX11" fmla="*/ 204814 w 1333526"/>
              <a:gd name="connsiteY11" fmla="*/ 804863 h 957263"/>
              <a:gd name="connsiteX12" fmla="*/ 190526 w 1333526"/>
              <a:gd name="connsiteY12" fmla="*/ 795338 h 957263"/>
              <a:gd name="connsiteX13" fmla="*/ 181001 w 1333526"/>
              <a:gd name="connsiteY13" fmla="*/ 781050 h 957263"/>
              <a:gd name="connsiteX14" fmla="*/ 166714 w 1333526"/>
              <a:gd name="connsiteY14" fmla="*/ 776288 h 957263"/>
              <a:gd name="connsiteX15" fmla="*/ 147664 w 1333526"/>
              <a:gd name="connsiteY15" fmla="*/ 762000 h 957263"/>
              <a:gd name="connsiteX16" fmla="*/ 123851 w 1333526"/>
              <a:gd name="connsiteY16" fmla="*/ 733425 h 957263"/>
              <a:gd name="connsiteX17" fmla="*/ 104801 w 1333526"/>
              <a:gd name="connsiteY17" fmla="*/ 719138 h 957263"/>
              <a:gd name="connsiteX18" fmla="*/ 76226 w 1333526"/>
              <a:gd name="connsiteY18" fmla="*/ 676275 h 957263"/>
              <a:gd name="connsiteX19" fmla="*/ 52414 w 1333526"/>
              <a:gd name="connsiteY19" fmla="*/ 638175 h 957263"/>
              <a:gd name="connsiteX20" fmla="*/ 33364 w 1333526"/>
              <a:gd name="connsiteY20" fmla="*/ 571500 h 957263"/>
              <a:gd name="connsiteX21" fmla="*/ 23839 w 1333526"/>
              <a:gd name="connsiteY21" fmla="*/ 542925 h 957263"/>
              <a:gd name="connsiteX22" fmla="*/ 19076 w 1333526"/>
              <a:gd name="connsiteY22" fmla="*/ 528638 h 957263"/>
              <a:gd name="connsiteX23" fmla="*/ 9551 w 1333526"/>
              <a:gd name="connsiteY23" fmla="*/ 485775 h 957263"/>
              <a:gd name="connsiteX24" fmla="*/ 4789 w 1333526"/>
              <a:gd name="connsiteY24" fmla="*/ 452438 h 957263"/>
              <a:gd name="connsiteX25" fmla="*/ 19076 w 1333526"/>
              <a:gd name="connsiteY25" fmla="*/ 333375 h 957263"/>
              <a:gd name="connsiteX26" fmla="*/ 23839 w 1333526"/>
              <a:gd name="connsiteY26" fmla="*/ 319088 h 957263"/>
              <a:gd name="connsiteX27" fmla="*/ 71464 w 1333526"/>
              <a:gd name="connsiteY27" fmla="*/ 261938 h 957263"/>
              <a:gd name="connsiteX28" fmla="*/ 100039 w 1333526"/>
              <a:gd name="connsiteY28" fmla="*/ 238125 h 957263"/>
              <a:gd name="connsiteX29" fmla="*/ 128614 w 1333526"/>
              <a:gd name="connsiteY29" fmla="*/ 228600 h 957263"/>
              <a:gd name="connsiteX30" fmla="*/ 190526 w 1333526"/>
              <a:gd name="connsiteY30" fmla="*/ 214313 h 957263"/>
              <a:gd name="connsiteX31" fmla="*/ 242914 w 1333526"/>
              <a:gd name="connsiteY31" fmla="*/ 204788 h 957263"/>
              <a:gd name="connsiteX32" fmla="*/ 295301 w 1333526"/>
              <a:gd name="connsiteY32" fmla="*/ 195263 h 957263"/>
              <a:gd name="connsiteX33" fmla="*/ 333401 w 1333526"/>
              <a:gd name="connsiteY33" fmla="*/ 190500 h 957263"/>
              <a:gd name="connsiteX34" fmla="*/ 366739 w 1333526"/>
              <a:gd name="connsiteY34" fmla="*/ 180975 h 957263"/>
              <a:gd name="connsiteX35" fmla="*/ 395314 w 1333526"/>
              <a:gd name="connsiteY35" fmla="*/ 176213 h 957263"/>
              <a:gd name="connsiteX36" fmla="*/ 409601 w 1333526"/>
              <a:gd name="connsiteY36" fmla="*/ 171450 h 957263"/>
              <a:gd name="connsiteX37" fmla="*/ 509614 w 1333526"/>
              <a:gd name="connsiteY37" fmla="*/ 161925 h 957263"/>
              <a:gd name="connsiteX38" fmla="*/ 576289 w 1333526"/>
              <a:gd name="connsiteY38" fmla="*/ 152400 h 957263"/>
              <a:gd name="connsiteX39" fmla="*/ 623914 w 1333526"/>
              <a:gd name="connsiteY39" fmla="*/ 142875 h 957263"/>
              <a:gd name="connsiteX40" fmla="*/ 642964 w 1333526"/>
              <a:gd name="connsiteY40" fmla="*/ 138113 h 957263"/>
              <a:gd name="connsiteX41" fmla="*/ 709639 w 1333526"/>
              <a:gd name="connsiteY41" fmla="*/ 128588 h 957263"/>
              <a:gd name="connsiteX42" fmla="*/ 762026 w 1333526"/>
              <a:gd name="connsiteY42" fmla="*/ 119063 h 957263"/>
              <a:gd name="connsiteX43" fmla="*/ 785839 w 1333526"/>
              <a:gd name="connsiteY43" fmla="*/ 109538 h 957263"/>
              <a:gd name="connsiteX44" fmla="*/ 852514 w 1333526"/>
              <a:gd name="connsiteY44" fmla="*/ 100013 h 957263"/>
              <a:gd name="connsiteX45" fmla="*/ 923951 w 1333526"/>
              <a:gd name="connsiteY45" fmla="*/ 80963 h 957263"/>
              <a:gd name="connsiteX46" fmla="*/ 966814 w 1333526"/>
              <a:gd name="connsiteY46" fmla="*/ 76200 h 957263"/>
              <a:gd name="connsiteX47" fmla="*/ 1033489 w 1333526"/>
              <a:gd name="connsiteY47" fmla="*/ 57150 h 957263"/>
              <a:gd name="connsiteX48" fmla="*/ 1066826 w 1333526"/>
              <a:gd name="connsiteY48" fmla="*/ 47625 h 957263"/>
              <a:gd name="connsiteX49" fmla="*/ 1095401 w 1333526"/>
              <a:gd name="connsiteY49" fmla="*/ 42863 h 957263"/>
              <a:gd name="connsiteX50" fmla="*/ 1171601 w 1333526"/>
              <a:gd name="connsiteY50" fmla="*/ 33338 h 957263"/>
              <a:gd name="connsiteX51" fmla="*/ 1228751 w 1333526"/>
              <a:gd name="connsiteY51" fmla="*/ 23813 h 957263"/>
              <a:gd name="connsiteX52" fmla="*/ 1266851 w 1333526"/>
              <a:gd name="connsiteY52" fmla="*/ 14288 h 957263"/>
              <a:gd name="connsiteX53" fmla="*/ 1281139 w 1333526"/>
              <a:gd name="connsiteY53" fmla="*/ 9525 h 957263"/>
              <a:gd name="connsiteX54" fmla="*/ 1309714 w 1333526"/>
              <a:gd name="connsiteY54" fmla="*/ 4763 h 957263"/>
              <a:gd name="connsiteX55" fmla="*/ 1333526 w 1333526"/>
              <a:gd name="connsiteY55" fmla="*/ 0 h 957263"/>
              <a:gd name="connsiteX56" fmla="*/ 1333526 w 1333526"/>
              <a:gd name="connsiteY56" fmla="*/ 0 h 957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333526" h="957263">
                <a:moveTo>
                  <a:pt x="604864" y="957263"/>
                </a:moveTo>
                <a:cubicBezTo>
                  <a:pt x="549301" y="955675"/>
                  <a:pt x="493598" y="956763"/>
                  <a:pt x="438176" y="952500"/>
                </a:cubicBezTo>
                <a:cubicBezTo>
                  <a:pt x="432756" y="952083"/>
                  <a:pt x="396648" y="929355"/>
                  <a:pt x="395314" y="928688"/>
                </a:cubicBezTo>
                <a:cubicBezTo>
                  <a:pt x="390824" y="926443"/>
                  <a:pt x="385516" y="926170"/>
                  <a:pt x="381026" y="923925"/>
                </a:cubicBezTo>
                <a:cubicBezTo>
                  <a:pt x="375650" y="921237"/>
                  <a:pt x="350480" y="905779"/>
                  <a:pt x="342926" y="900113"/>
                </a:cubicBezTo>
                <a:cubicBezTo>
                  <a:pt x="311865" y="876817"/>
                  <a:pt x="330401" y="884826"/>
                  <a:pt x="304826" y="876300"/>
                </a:cubicBezTo>
                <a:cubicBezTo>
                  <a:pt x="301651" y="871538"/>
                  <a:pt x="299698" y="865677"/>
                  <a:pt x="295301" y="862013"/>
                </a:cubicBezTo>
                <a:cubicBezTo>
                  <a:pt x="289847" y="857468"/>
                  <a:pt x="282415" y="856010"/>
                  <a:pt x="276251" y="852488"/>
                </a:cubicBezTo>
                <a:cubicBezTo>
                  <a:pt x="271281" y="849648"/>
                  <a:pt x="266621" y="846290"/>
                  <a:pt x="261964" y="842963"/>
                </a:cubicBezTo>
                <a:cubicBezTo>
                  <a:pt x="255505" y="838349"/>
                  <a:pt x="249645" y="832882"/>
                  <a:pt x="242914" y="828675"/>
                </a:cubicBezTo>
                <a:cubicBezTo>
                  <a:pt x="236894" y="824912"/>
                  <a:pt x="229884" y="822913"/>
                  <a:pt x="223864" y="819150"/>
                </a:cubicBezTo>
                <a:cubicBezTo>
                  <a:pt x="217133" y="814943"/>
                  <a:pt x="211273" y="809476"/>
                  <a:pt x="204814" y="804863"/>
                </a:cubicBezTo>
                <a:cubicBezTo>
                  <a:pt x="200156" y="801536"/>
                  <a:pt x="195289" y="798513"/>
                  <a:pt x="190526" y="795338"/>
                </a:cubicBezTo>
                <a:cubicBezTo>
                  <a:pt x="187351" y="790575"/>
                  <a:pt x="185471" y="784626"/>
                  <a:pt x="181001" y="781050"/>
                </a:cubicBezTo>
                <a:cubicBezTo>
                  <a:pt x="177081" y="777914"/>
                  <a:pt x="171072" y="778779"/>
                  <a:pt x="166714" y="776288"/>
                </a:cubicBezTo>
                <a:cubicBezTo>
                  <a:pt x="159822" y="772350"/>
                  <a:pt x="153691" y="767166"/>
                  <a:pt x="147664" y="762000"/>
                </a:cubicBezTo>
                <a:cubicBezTo>
                  <a:pt x="93041" y="715181"/>
                  <a:pt x="167951" y="777525"/>
                  <a:pt x="123851" y="733425"/>
                </a:cubicBezTo>
                <a:cubicBezTo>
                  <a:pt x="118238" y="727812"/>
                  <a:pt x="111151" y="723900"/>
                  <a:pt x="104801" y="719138"/>
                </a:cubicBezTo>
                <a:lnTo>
                  <a:pt x="76226" y="676275"/>
                </a:lnTo>
                <a:cubicBezTo>
                  <a:pt x="69682" y="666459"/>
                  <a:pt x="56520" y="647209"/>
                  <a:pt x="52414" y="638175"/>
                </a:cubicBezTo>
                <a:cubicBezTo>
                  <a:pt x="40947" y="612946"/>
                  <a:pt x="42459" y="598785"/>
                  <a:pt x="33364" y="571500"/>
                </a:cubicBezTo>
                <a:lnTo>
                  <a:pt x="23839" y="542925"/>
                </a:lnTo>
                <a:cubicBezTo>
                  <a:pt x="22251" y="538163"/>
                  <a:pt x="20293" y="533508"/>
                  <a:pt x="19076" y="528638"/>
                </a:cubicBezTo>
                <a:cubicBezTo>
                  <a:pt x="14797" y="511521"/>
                  <a:pt x="12572" y="503904"/>
                  <a:pt x="9551" y="485775"/>
                </a:cubicBezTo>
                <a:cubicBezTo>
                  <a:pt x="7706" y="474703"/>
                  <a:pt x="6376" y="463550"/>
                  <a:pt x="4789" y="452438"/>
                </a:cubicBezTo>
                <a:cubicBezTo>
                  <a:pt x="10078" y="351933"/>
                  <a:pt x="0" y="390601"/>
                  <a:pt x="19076" y="333375"/>
                </a:cubicBezTo>
                <a:cubicBezTo>
                  <a:pt x="20664" y="328613"/>
                  <a:pt x="21054" y="323265"/>
                  <a:pt x="23839" y="319088"/>
                </a:cubicBezTo>
                <a:cubicBezTo>
                  <a:pt x="50362" y="279303"/>
                  <a:pt x="34793" y="298610"/>
                  <a:pt x="71464" y="261938"/>
                </a:cubicBezTo>
                <a:cubicBezTo>
                  <a:pt x="80439" y="252963"/>
                  <a:pt x="88101" y="243431"/>
                  <a:pt x="100039" y="238125"/>
                </a:cubicBezTo>
                <a:cubicBezTo>
                  <a:pt x="109214" y="234047"/>
                  <a:pt x="119089" y="231775"/>
                  <a:pt x="128614" y="228600"/>
                </a:cubicBezTo>
                <a:cubicBezTo>
                  <a:pt x="168039" y="215458"/>
                  <a:pt x="106439" y="235337"/>
                  <a:pt x="190526" y="214313"/>
                </a:cubicBezTo>
                <a:cubicBezTo>
                  <a:pt x="227102" y="205168"/>
                  <a:pt x="191715" y="213321"/>
                  <a:pt x="242914" y="204788"/>
                </a:cubicBezTo>
                <a:cubicBezTo>
                  <a:pt x="292199" y="196574"/>
                  <a:pt x="239649" y="203213"/>
                  <a:pt x="295301" y="195263"/>
                </a:cubicBezTo>
                <a:cubicBezTo>
                  <a:pt x="307971" y="193453"/>
                  <a:pt x="320776" y="192604"/>
                  <a:pt x="333401" y="190500"/>
                </a:cubicBezTo>
                <a:cubicBezTo>
                  <a:pt x="374914" y="183581"/>
                  <a:pt x="332748" y="188528"/>
                  <a:pt x="366739" y="180975"/>
                </a:cubicBezTo>
                <a:cubicBezTo>
                  <a:pt x="376165" y="178880"/>
                  <a:pt x="385789" y="177800"/>
                  <a:pt x="395314" y="176213"/>
                </a:cubicBezTo>
                <a:cubicBezTo>
                  <a:pt x="400076" y="174625"/>
                  <a:pt x="404620" y="172073"/>
                  <a:pt x="409601" y="171450"/>
                </a:cubicBezTo>
                <a:cubicBezTo>
                  <a:pt x="442831" y="167296"/>
                  <a:pt x="509614" y="161925"/>
                  <a:pt x="509614" y="161925"/>
                </a:cubicBezTo>
                <a:cubicBezTo>
                  <a:pt x="555250" y="150517"/>
                  <a:pt x="495076" y="164582"/>
                  <a:pt x="576289" y="152400"/>
                </a:cubicBezTo>
                <a:cubicBezTo>
                  <a:pt x="592299" y="149998"/>
                  <a:pt x="608039" y="146050"/>
                  <a:pt x="623914" y="142875"/>
                </a:cubicBezTo>
                <a:cubicBezTo>
                  <a:pt x="630332" y="141591"/>
                  <a:pt x="636508" y="139189"/>
                  <a:pt x="642964" y="138113"/>
                </a:cubicBezTo>
                <a:cubicBezTo>
                  <a:pt x="665109" y="134422"/>
                  <a:pt x="687624" y="132991"/>
                  <a:pt x="709639" y="128588"/>
                </a:cubicBezTo>
                <a:cubicBezTo>
                  <a:pt x="742920" y="121931"/>
                  <a:pt x="725467" y="125156"/>
                  <a:pt x="762026" y="119063"/>
                </a:cubicBezTo>
                <a:cubicBezTo>
                  <a:pt x="769964" y="115888"/>
                  <a:pt x="777591" y="111787"/>
                  <a:pt x="785839" y="109538"/>
                </a:cubicBezTo>
                <a:cubicBezTo>
                  <a:pt x="797466" y="106367"/>
                  <a:pt x="844028" y="101074"/>
                  <a:pt x="852514" y="100013"/>
                </a:cubicBezTo>
                <a:cubicBezTo>
                  <a:pt x="869138" y="95263"/>
                  <a:pt x="907828" y="83808"/>
                  <a:pt x="923951" y="80963"/>
                </a:cubicBezTo>
                <a:cubicBezTo>
                  <a:pt x="938108" y="78465"/>
                  <a:pt x="952526" y="77788"/>
                  <a:pt x="966814" y="76200"/>
                </a:cubicBezTo>
                <a:cubicBezTo>
                  <a:pt x="1060411" y="45002"/>
                  <a:pt x="971766" y="72581"/>
                  <a:pt x="1033489" y="57150"/>
                </a:cubicBezTo>
                <a:cubicBezTo>
                  <a:pt x="1069783" y="48077"/>
                  <a:pt x="1022308" y="56529"/>
                  <a:pt x="1066826" y="47625"/>
                </a:cubicBezTo>
                <a:cubicBezTo>
                  <a:pt x="1076295" y="45731"/>
                  <a:pt x="1085833" y="44168"/>
                  <a:pt x="1095401" y="42863"/>
                </a:cubicBezTo>
                <a:cubicBezTo>
                  <a:pt x="1120764" y="39405"/>
                  <a:pt x="1146501" y="38359"/>
                  <a:pt x="1171601" y="33338"/>
                </a:cubicBezTo>
                <a:cubicBezTo>
                  <a:pt x="1206421" y="26373"/>
                  <a:pt x="1187400" y="29720"/>
                  <a:pt x="1228751" y="23813"/>
                </a:cubicBezTo>
                <a:cubicBezTo>
                  <a:pt x="1261412" y="12925"/>
                  <a:pt x="1220874" y="25782"/>
                  <a:pt x="1266851" y="14288"/>
                </a:cubicBezTo>
                <a:cubicBezTo>
                  <a:pt x="1271721" y="13070"/>
                  <a:pt x="1276238" y="10614"/>
                  <a:pt x="1281139" y="9525"/>
                </a:cubicBezTo>
                <a:cubicBezTo>
                  <a:pt x="1290565" y="7430"/>
                  <a:pt x="1300213" y="6490"/>
                  <a:pt x="1309714" y="4763"/>
                </a:cubicBezTo>
                <a:cubicBezTo>
                  <a:pt x="1317678" y="3315"/>
                  <a:pt x="1333526" y="0"/>
                  <a:pt x="1333526" y="0"/>
                </a:cubicBezTo>
                <a:lnTo>
                  <a:pt x="1333526" y="0"/>
                </a:lnTo>
              </a:path>
            </a:pathLst>
          </a:cu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16" name="Oval 115"/>
          <p:cNvSpPr/>
          <p:nvPr/>
        </p:nvSpPr>
        <p:spPr>
          <a:xfrm>
            <a:off x="6380964" y="6449497"/>
            <a:ext cx="304951" cy="30490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8" name="Freeform 117"/>
          <p:cNvSpPr/>
          <p:nvPr/>
        </p:nvSpPr>
        <p:spPr>
          <a:xfrm>
            <a:off x="5527548" y="6308406"/>
            <a:ext cx="1863133" cy="1490618"/>
          </a:xfrm>
          <a:custGeom>
            <a:avLst/>
            <a:gdLst>
              <a:gd name="connsiteX0" fmla="*/ 575951 w 1309376"/>
              <a:gd name="connsiteY0" fmla="*/ 1047750 h 1047750"/>
              <a:gd name="connsiteX1" fmla="*/ 537851 w 1309376"/>
              <a:gd name="connsiteY1" fmla="*/ 1033462 h 1047750"/>
              <a:gd name="connsiteX2" fmla="*/ 437839 w 1309376"/>
              <a:gd name="connsiteY2" fmla="*/ 1042987 h 1047750"/>
              <a:gd name="connsiteX3" fmla="*/ 390214 w 1309376"/>
              <a:gd name="connsiteY3" fmla="*/ 1038225 h 1047750"/>
              <a:gd name="connsiteX4" fmla="*/ 375926 w 1309376"/>
              <a:gd name="connsiteY4" fmla="*/ 1028700 h 1047750"/>
              <a:gd name="connsiteX5" fmla="*/ 361639 w 1309376"/>
              <a:gd name="connsiteY5" fmla="*/ 1023937 h 1047750"/>
              <a:gd name="connsiteX6" fmla="*/ 318776 w 1309376"/>
              <a:gd name="connsiteY6" fmla="*/ 1000125 h 1047750"/>
              <a:gd name="connsiteX7" fmla="*/ 304489 w 1309376"/>
              <a:gd name="connsiteY7" fmla="*/ 985837 h 1047750"/>
              <a:gd name="connsiteX8" fmla="*/ 280676 w 1309376"/>
              <a:gd name="connsiteY8" fmla="*/ 957262 h 1047750"/>
              <a:gd name="connsiteX9" fmla="*/ 266389 w 1309376"/>
              <a:gd name="connsiteY9" fmla="*/ 947737 h 1047750"/>
              <a:gd name="connsiteX10" fmla="*/ 252101 w 1309376"/>
              <a:gd name="connsiteY10" fmla="*/ 933450 h 1047750"/>
              <a:gd name="connsiteX11" fmla="*/ 223526 w 1309376"/>
              <a:gd name="connsiteY11" fmla="*/ 909637 h 1047750"/>
              <a:gd name="connsiteX12" fmla="*/ 185426 w 1309376"/>
              <a:gd name="connsiteY12" fmla="*/ 876300 h 1047750"/>
              <a:gd name="connsiteX13" fmla="*/ 171139 w 1309376"/>
              <a:gd name="connsiteY13" fmla="*/ 866775 h 1047750"/>
              <a:gd name="connsiteX14" fmla="*/ 147326 w 1309376"/>
              <a:gd name="connsiteY14" fmla="*/ 842962 h 1047750"/>
              <a:gd name="connsiteX15" fmla="*/ 133039 w 1309376"/>
              <a:gd name="connsiteY15" fmla="*/ 828675 h 1047750"/>
              <a:gd name="connsiteX16" fmla="*/ 90176 w 1309376"/>
              <a:gd name="connsiteY16" fmla="*/ 804862 h 1047750"/>
              <a:gd name="connsiteX17" fmla="*/ 80651 w 1309376"/>
              <a:gd name="connsiteY17" fmla="*/ 790575 h 1047750"/>
              <a:gd name="connsiteX18" fmla="*/ 66364 w 1309376"/>
              <a:gd name="connsiteY18" fmla="*/ 762000 h 1047750"/>
              <a:gd name="connsiteX19" fmla="*/ 52076 w 1309376"/>
              <a:gd name="connsiteY19" fmla="*/ 709612 h 1047750"/>
              <a:gd name="connsiteX20" fmla="*/ 42551 w 1309376"/>
              <a:gd name="connsiteY20" fmla="*/ 695325 h 1047750"/>
              <a:gd name="connsiteX21" fmla="*/ 28264 w 1309376"/>
              <a:gd name="connsiteY21" fmla="*/ 685800 h 1047750"/>
              <a:gd name="connsiteX22" fmla="*/ 23501 w 1309376"/>
              <a:gd name="connsiteY22" fmla="*/ 671512 h 1047750"/>
              <a:gd name="connsiteX23" fmla="*/ 13976 w 1309376"/>
              <a:gd name="connsiteY23" fmla="*/ 657225 h 1047750"/>
              <a:gd name="connsiteX24" fmla="*/ 9214 w 1309376"/>
              <a:gd name="connsiteY24" fmla="*/ 614362 h 1047750"/>
              <a:gd name="connsiteX25" fmla="*/ 9214 w 1309376"/>
              <a:gd name="connsiteY25" fmla="*/ 404812 h 1047750"/>
              <a:gd name="connsiteX26" fmla="*/ 18739 w 1309376"/>
              <a:gd name="connsiteY26" fmla="*/ 390525 h 1047750"/>
              <a:gd name="connsiteX27" fmla="*/ 23501 w 1309376"/>
              <a:gd name="connsiteY27" fmla="*/ 376237 h 1047750"/>
              <a:gd name="connsiteX28" fmla="*/ 52076 w 1309376"/>
              <a:gd name="connsiteY28" fmla="*/ 342900 h 1047750"/>
              <a:gd name="connsiteX29" fmla="*/ 80651 w 1309376"/>
              <a:gd name="connsiteY29" fmla="*/ 323850 h 1047750"/>
              <a:gd name="connsiteX30" fmla="*/ 113989 w 1309376"/>
              <a:gd name="connsiteY30" fmla="*/ 314325 h 1047750"/>
              <a:gd name="connsiteX31" fmla="*/ 147326 w 1309376"/>
              <a:gd name="connsiteY31" fmla="*/ 309562 h 1047750"/>
              <a:gd name="connsiteX32" fmla="*/ 175901 w 1309376"/>
              <a:gd name="connsiteY32" fmla="*/ 300037 h 1047750"/>
              <a:gd name="connsiteX33" fmla="*/ 271151 w 1309376"/>
              <a:gd name="connsiteY33" fmla="*/ 290512 h 1047750"/>
              <a:gd name="connsiteX34" fmla="*/ 328301 w 1309376"/>
              <a:gd name="connsiteY34" fmla="*/ 280987 h 1047750"/>
              <a:gd name="connsiteX35" fmla="*/ 356876 w 1309376"/>
              <a:gd name="connsiteY35" fmla="*/ 276225 h 1047750"/>
              <a:gd name="connsiteX36" fmla="*/ 399739 w 1309376"/>
              <a:gd name="connsiteY36" fmla="*/ 261937 h 1047750"/>
              <a:gd name="connsiteX37" fmla="*/ 414026 w 1309376"/>
              <a:gd name="connsiteY37" fmla="*/ 257175 h 1047750"/>
              <a:gd name="connsiteX38" fmla="*/ 466414 w 1309376"/>
              <a:gd name="connsiteY38" fmla="*/ 247650 h 1047750"/>
              <a:gd name="connsiteX39" fmla="*/ 490226 w 1309376"/>
              <a:gd name="connsiteY39" fmla="*/ 242887 h 1047750"/>
              <a:gd name="connsiteX40" fmla="*/ 514039 w 1309376"/>
              <a:gd name="connsiteY40" fmla="*/ 214312 h 1047750"/>
              <a:gd name="connsiteX41" fmla="*/ 528326 w 1309376"/>
              <a:gd name="connsiteY41" fmla="*/ 200025 h 1047750"/>
              <a:gd name="connsiteX42" fmla="*/ 537851 w 1309376"/>
              <a:gd name="connsiteY42" fmla="*/ 180975 h 1047750"/>
              <a:gd name="connsiteX43" fmla="*/ 552139 w 1309376"/>
              <a:gd name="connsiteY43" fmla="*/ 166687 h 1047750"/>
              <a:gd name="connsiteX44" fmla="*/ 561664 w 1309376"/>
              <a:gd name="connsiteY44" fmla="*/ 152400 h 1047750"/>
              <a:gd name="connsiteX45" fmla="*/ 566426 w 1309376"/>
              <a:gd name="connsiteY45" fmla="*/ 138112 h 1047750"/>
              <a:gd name="connsiteX46" fmla="*/ 580714 w 1309376"/>
              <a:gd name="connsiteY46" fmla="*/ 123825 h 1047750"/>
              <a:gd name="connsiteX47" fmla="*/ 595001 w 1309376"/>
              <a:gd name="connsiteY47" fmla="*/ 104775 h 1047750"/>
              <a:gd name="connsiteX48" fmla="*/ 623576 w 1309376"/>
              <a:gd name="connsiteY48" fmla="*/ 61912 h 1047750"/>
              <a:gd name="connsiteX49" fmla="*/ 647389 w 1309376"/>
              <a:gd name="connsiteY49" fmla="*/ 33337 h 1047750"/>
              <a:gd name="connsiteX50" fmla="*/ 680726 w 1309376"/>
              <a:gd name="connsiteY50" fmla="*/ 14287 h 1047750"/>
              <a:gd name="connsiteX51" fmla="*/ 723589 w 1309376"/>
              <a:gd name="connsiteY51" fmla="*/ 0 h 1047750"/>
              <a:gd name="connsiteX52" fmla="*/ 737876 w 1309376"/>
              <a:gd name="connsiteY52" fmla="*/ 4762 h 1047750"/>
              <a:gd name="connsiteX53" fmla="*/ 766451 w 1309376"/>
              <a:gd name="connsiteY53" fmla="*/ 23812 h 1047750"/>
              <a:gd name="connsiteX54" fmla="*/ 780739 w 1309376"/>
              <a:gd name="connsiteY54" fmla="*/ 28575 h 1047750"/>
              <a:gd name="connsiteX55" fmla="*/ 804551 w 1309376"/>
              <a:gd name="connsiteY55" fmla="*/ 47625 h 1047750"/>
              <a:gd name="connsiteX56" fmla="*/ 814076 w 1309376"/>
              <a:gd name="connsiteY56" fmla="*/ 61912 h 1047750"/>
              <a:gd name="connsiteX57" fmla="*/ 828364 w 1309376"/>
              <a:gd name="connsiteY57" fmla="*/ 76200 h 1047750"/>
              <a:gd name="connsiteX58" fmla="*/ 837889 w 1309376"/>
              <a:gd name="connsiteY58" fmla="*/ 90487 h 1047750"/>
              <a:gd name="connsiteX59" fmla="*/ 852176 w 1309376"/>
              <a:gd name="connsiteY59" fmla="*/ 100012 h 1047750"/>
              <a:gd name="connsiteX60" fmla="*/ 871226 w 1309376"/>
              <a:gd name="connsiteY60" fmla="*/ 114300 h 1047750"/>
              <a:gd name="connsiteX61" fmla="*/ 899801 w 1309376"/>
              <a:gd name="connsiteY61" fmla="*/ 133350 h 1047750"/>
              <a:gd name="connsiteX62" fmla="*/ 914089 w 1309376"/>
              <a:gd name="connsiteY62" fmla="*/ 142875 h 1047750"/>
              <a:gd name="connsiteX63" fmla="*/ 933139 w 1309376"/>
              <a:gd name="connsiteY63" fmla="*/ 147637 h 1047750"/>
              <a:gd name="connsiteX64" fmla="*/ 966476 w 1309376"/>
              <a:gd name="connsiteY64" fmla="*/ 152400 h 1047750"/>
              <a:gd name="connsiteX65" fmla="*/ 1066489 w 1309376"/>
              <a:gd name="connsiteY65" fmla="*/ 147637 h 1047750"/>
              <a:gd name="connsiteX66" fmla="*/ 1104589 w 1309376"/>
              <a:gd name="connsiteY66" fmla="*/ 138112 h 1047750"/>
              <a:gd name="connsiteX67" fmla="*/ 1128401 w 1309376"/>
              <a:gd name="connsiteY67" fmla="*/ 133350 h 1047750"/>
              <a:gd name="connsiteX68" fmla="*/ 1171264 w 1309376"/>
              <a:gd name="connsiteY68" fmla="*/ 119062 h 1047750"/>
              <a:gd name="connsiteX69" fmla="*/ 1185551 w 1309376"/>
              <a:gd name="connsiteY69" fmla="*/ 114300 h 1047750"/>
              <a:gd name="connsiteX70" fmla="*/ 1204601 w 1309376"/>
              <a:gd name="connsiteY70" fmla="*/ 109537 h 1047750"/>
              <a:gd name="connsiteX71" fmla="*/ 1233176 w 1309376"/>
              <a:gd name="connsiteY71" fmla="*/ 100012 h 1047750"/>
              <a:gd name="connsiteX72" fmla="*/ 1285564 w 1309376"/>
              <a:gd name="connsiteY72" fmla="*/ 90487 h 1047750"/>
              <a:gd name="connsiteX73" fmla="*/ 1304614 w 1309376"/>
              <a:gd name="connsiteY73" fmla="*/ 90487 h 1047750"/>
              <a:gd name="connsiteX74" fmla="*/ 1309376 w 1309376"/>
              <a:gd name="connsiteY74" fmla="*/ 90487 h 1047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</a:cxnLst>
            <a:rect l="l" t="t" r="r" b="b"/>
            <a:pathLst>
              <a:path w="1309376" h="1047750">
                <a:moveTo>
                  <a:pt x="575951" y="1047750"/>
                </a:moveTo>
                <a:cubicBezTo>
                  <a:pt x="561965" y="1038426"/>
                  <a:pt x="557325" y="1032713"/>
                  <a:pt x="537851" y="1033462"/>
                </a:cubicBezTo>
                <a:cubicBezTo>
                  <a:pt x="504388" y="1034749"/>
                  <a:pt x="437839" y="1042987"/>
                  <a:pt x="437839" y="1042987"/>
                </a:cubicBezTo>
                <a:cubicBezTo>
                  <a:pt x="421964" y="1041400"/>
                  <a:pt x="405760" y="1041812"/>
                  <a:pt x="390214" y="1038225"/>
                </a:cubicBezTo>
                <a:cubicBezTo>
                  <a:pt x="384637" y="1036938"/>
                  <a:pt x="381046" y="1031260"/>
                  <a:pt x="375926" y="1028700"/>
                </a:cubicBezTo>
                <a:cubicBezTo>
                  <a:pt x="371436" y="1026455"/>
                  <a:pt x="366027" y="1026375"/>
                  <a:pt x="361639" y="1023937"/>
                </a:cubicBezTo>
                <a:cubicBezTo>
                  <a:pt x="312518" y="996647"/>
                  <a:pt x="351103" y="1010899"/>
                  <a:pt x="318776" y="1000125"/>
                </a:cubicBezTo>
                <a:cubicBezTo>
                  <a:pt x="314014" y="995362"/>
                  <a:pt x="308801" y="991011"/>
                  <a:pt x="304489" y="985837"/>
                </a:cubicBezTo>
                <a:cubicBezTo>
                  <a:pt x="287462" y="965404"/>
                  <a:pt x="303443" y="976235"/>
                  <a:pt x="280676" y="957262"/>
                </a:cubicBezTo>
                <a:cubicBezTo>
                  <a:pt x="276279" y="953598"/>
                  <a:pt x="270786" y="951401"/>
                  <a:pt x="266389" y="947737"/>
                </a:cubicBezTo>
                <a:cubicBezTo>
                  <a:pt x="261215" y="943425"/>
                  <a:pt x="257275" y="937762"/>
                  <a:pt x="252101" y="933450"/>
                </a:cubicBezTo>
                <a:cubicBezTo>
                  <a:pt x="231668" y="916423"/>
                  <a:pt x="242499" y="932404"/>
                  <a:pt x="223526" y="909637"/>
                </a:cubicBezTo>
                <a:cubicBezTo>
                  <a:pt x="198721" y="879872"/>
                  <a:pt x="236623" y="910432"/>
                  <a:pt x="185426" y="876300"/>
                </a:cubicBezTo>
                <a:lnTo>
                  <a:pt x="171139" y="866775"/>
                </a:lnTo>
                <a:cubicBezTo>
                  <a:pt x="153677" y="840581"/>
                  <a:pt x="171139" y="862806"/>
                  <a:pt x="147326" y="842962"/>
                </a:cubicBezTo>
                <a:cubicBezTo>
                  <a:pt x="142152" y="838650"/>
                  <a:pt x="138355" y="832810"/>
                  <a:pt x="133039" y="828675"/>
                </a:cubicBezTo>
                <a:cubicBezTo>
                  <a:pt x="108475" y="809570"/>
                  <a:pt x="111733" y="812048"/>
                  <a:pt x="90176" y="804862"/>
                </a:cubicBezTo>
                <a:cubicBezTo>
                  <a:pt x="87001" y="800100"/>
                  <a:pt x="83211" y="795694"/>
                  <a:pt x="80651" y="790575"/>
                </a:cubicBezTo>
                <a:cubicBezTo>
                  <a:pt x="60934" y="751140"/>
                  <a:pt x="93661" y="802943"/>
                  <a:pt x="66364" y="762000"/>
                </a:cubicBezTo>
                <a:cubicBezTo>
                  <a:pt x="63808" y="749222"/>
                  <a:pt x="58981" y="719969"/>
                  <a:pt x="52076" y="709612"/>
                </a:cubicBezTo>
                <a:cubicBezTo>
                  <a:pt x="48901" y="704850"/>
                  <a:pt x="46598" y="699372"/>
                  <a:pt x="42551" y="695325"/>
                </a:cubicBezTo>
                <a:cubicBezTo>
                  <a:pt x="38504" y="691278"/>
                  <a:pt x="33026" y="688975"/>
                  <a:pt x="28264" y="685800"/>
                </a:cubicBezTo>
                <a:cubicBezTo>
                  <a:pt x="26676" y="681037"/>
                  <a:pt x="25746" y="676002"/>
                  <a:pt x="23501" y="671512"/>
                </a:cubicBezTo>
                <a:cubicBezTo>
                  <a:pt x="20941" y="666393"/>
                  <a:pt x="15364" y="662778"/>
                  <a:pt x="13976" y="657225"/>
                </a:cubicBezTo>
                <a:cubicBezTo>
                  <a:pt x="10490" y="643279"/>
                  <a:pt x="10801" y="628650"/>
                  <a:pt x="9214" y="614362"/>
                </a:cubicBezTo>
                <a:cubicBezTo>
                  <a:pt x="5453" y="535400"/>
                  <a:pt x="0" y="484668"/>
                  <a:pt x="9214" y="404812"/>
                </a:cubicBezTo>
                <a:cubicBezTo>
                  <a:pt x="9870" y="399126"/>
                  <a:pt x="15564" y="395287"/>
                  <a:pt x="18739" y="390525"/>
                </a:cubicBezTo>
                <a:cubicBezTo>
                  <a:pt x="20326" y="385762"/>
                  <a:pt x="21010" y="380596"/>
                  <a:pt x="23501" y="376237"/>
                </a:cubicBezTo>
                <a:cubicBezTo>
                  <a:pt x="28613" y="367291"/>
                  <a:pt x="43391" y="349655"/>
                  <a:pt x="52076" y="342900"/>
                </a:cubicBezTo>
                <a:cubicBezTo>
                  <a:pt x="61112" y="335872"/>
                  <a:pt x="69791" y="327470"/>
                  <a:pt x="80651" y="323850"/>
                </a:cubicBezTo>
                <a:cubicBezTo>
                  <a:pt x="92897" y="319768"/>
                  <a:pt x="100827" y="316718"/>
                  <a:pt x="113989" y="314325"/>
                </a:cubicBezTo>
                <a:cubicBezTo>
                  <a:pt x="125033" y="312317"/>
                  <a:pt x="136214" y="311150"/>
                  <a:pt x="147326" y="309562"/>
                </a:cubicBezTo>
                <a:cubicBezTo>
                  <a:pt x="156851" y="306387"/>
                  <a:pt x="165902" y="300946"/>
                  <a:pt x="175901" y="300037"/>
                </a:cubicBezTo>
                <a:cubicBezTo>
                  <a:pt x="197689" y="298057"/>
                  <a:pt x="247685" y="293864"/>
                  <a:pt x="271151" y="290512"/>
                </a:cubicBezTo>
                <a:cubicBezTo>
                  <a:pt x="290270" y="287781"/>
                  <a:pt x="309251" y="284162"/>
                  <a:pt x="328301" y="280987"/>
                </a:cubicBezTo>
                <a:lnTo>
                  <a:pt x="356876" y="276225"/>
                </a:lnTo>
                <a:lnTo>
                  <a:pt x="399739" y="261937"/>
                </a:lnTo>
                <a:cubicBezTo>
                  <a:pt x="404501" y="260350"/>
                  <a:pt x="409104" y="258160"/>
                  <a:pt x="414026" y="257175"/>
                </a:cubicBezTo>
                <a:cubicBezTo>
                  <a:pt x="472859" y="245407"/>
                  <a:pt x="399374" y="259839"/>
                  <a:pt x="466414" y="247650"/>
                </a:cubicBezTo>
                <a:cubicBezTo>
                  <a:pt x="474378" y="246202"/>
                  <a:pt x="482289" y="244475"/>
                  <a:pt x="490226" y="242887"/>
                </a:cubicBezTo>
                <a:cubicBezTo>
                  <a:pt x="531958" y="201158"/>
                  <a:pt x="480894" y="254086"/>
                  <a:pt x="514039" y="214312"/>
                </a:cubicBezTo>
                <a:cubicBezTo>
                  <a:pt x="518351" y="209138"/>
                  <a:pt x="524411" y="205505"/>
                  <a:pt x="528326" y="200025"/>
                </a:cubicBezTo>
                <a:cubicBezTo>
                  <a:pt x="532452" y="194248"/>
                  <a:pt x="533724" y="186752"/>
                  <a:pt x="537851" y="180975"/>
                </a:cubicBezTo>
                <a:cubicBezTo>
                  <a:pt x="541766" y="175494"/>
                  <a:pt x="547827" y="171861"/>
                  <a:pt x="552139" y="166687"/>
                </a:cubicBezTo>
                <a:cubicBezTo>
                  <a:pt x="555803" y="162290"/>
                  <a:pt x="558489" y="157162"/>
                  <a:pt x="561664" y="152400"/>
                </a:cubicBezTo>
                <a:cubicBezTo>
                  <a:pt x="563251" y="147637"/>
                  <a:pt x="563641" y="142289"/>
                  <a:pt x="566426" y="138112"/>
                </a:cubicBezTo>
                <a:cubicBezTo>
                  <a:pt x="570162" y="132508"/>
                  <a:pt x="576331" y="128939"/>
                  <a:pt x="580714" y="123825"/>
                </a:cubicBezTo>
                <a:cubicBezTo>
                  <a:pt x="585880" y="117799"/>
                  <a:pt x="590449" y="111278"/>
                  <a:pt x="595001" y="104775"/>
                </a:cubicBezTo>
                <a:cubicBezTo>
                  <a:pt x="595024" y="104742"/>
                  <a:pt x="618802" y="69073"/>
                  <a:pt x="623576" y="61912"/>
                </a:cubicBezTo>
                <a:cubicBezTo>
                  <a:pt x="632941" y="47864"/>
                  <a:pt x="633638" y="44796"/>
                  <a:pt x="647389" y="33337"/>
                </a:cubicBezTo>
                <a:cubicBezTo>
                  <a:pt x="656146" y="26040"/>
                  <a:pt x="670743" y="18724"/>
                  <a:pt x="680726" y="14287"/>
                </a:cubicBezTo>
                <a:cubicBezTo>
                  <a:pt x="703784" y="4039"/>
                  <a:pt x="701476" y="5528"/>
                  <a:pt x="723589" y="0"/>
                </a:cubicBezTo>
                <a:cubicBezTo>
                  <a:pt x="728351" y="1587"/>
                  <a:pt x="733488" y="2324"/>
                  <a:pt x="737876" y="4762"/>
                </a:cubicBezTo>
                <a:cubicBezTo>
                  <a:pt x="747883" y="10321"/>
                  <a:pt x="755591" y="20192"/>
                  <a:pt x="766451" y="23812"/>
                </a:cubicBezTo>
                <a:lnTo>
                  <a:pt x="780739" y="28575"/>
                </a:lnTo>
                <a:cubicBezTo>
                  <a:pt x="808036" y="69519"/>
                  <a:pt x="771689" y="21335"/>
                  <a:pt x="804551" y="47625"/>
                </a:cubicBezTo>
                <a:cubicBezTo>
                  <a:pt x="809020" y="51201"/>
                  <a:pt x="810412" y="57515"/>
                  <a:pt x="814076" y="61912"/>
                </a:cubicBezTo>
                <a:cubicBezTo>
                  <a:pt x="818388" y="67086"/>
                  <a:pt x="824052" y="71026"/>
                  <a:pt x="828364" y="76200"/>
                </a:cubicBezTo>
                <a:cubicBezTo>
                  <a:pt x="832028" y="80597"/>
                  <a:pt x="833842" y="86440"/>
                  <a:pt x="837889" y="90487"/>
                </a:cubicBezTo>
                <a:cubicBezTo>
                  <a:pt x="841936" y="94534"/>
                  <a:pt x="847519" y="96685"/>
                  <a:pt x="852176" y="100012"/>
                </a:cubicBezTo>
                <a:cubicBezTo>
                  <a:pt x="858635" y="104626"/>
                  <a:pt x="864723" y="109748"/>
                  <a:pt x="871226" y="114300"/>
                </a:cubicBezTo>
                <a:cubicBezTo>
                  <a:pt x="880604" y="120865"/>
                  <a:pt x="890276" y="127000"/>
                  <a:pt x="899801" y="133350"/>
                </a:cubicBezTo>
                <a:cubicBezTo>
                  <a:pt x="904564" y="136525"/>
                  <a:pt x="908536" y="141487"/>
                  <a:pt x="914089" y="142875"/>
                </a:cubicBezTo>
                <a:cubicBezTo>
                  <a:pt x="920439" y="144462"/>
                  <a:pt x="926699" y="146466"/>
                  <a:pt x="933139" y="147637"/>
                </a:cubicBezTo>
                <a:cubicBezTo>
                  <a:pt x="944183" y="149645"/>
                  <a:pt x="955364" y="150812"/>
                  <a:pt x="966476" y="152400"/>
                </a:cubicBezTo>
                <a:cubicBezTo>
                  <a:pt x="999814" y="150812"/>
                  <a:pt x="1033212" y="150197"/>
                  <a:pt x="1066489" y="147637"/>
                </a:cubicBezTo>
                <a:cubicBezTo>
                  <a:pt x="1091851" y="145686"/>
                  <a:pt x="1084714" y="143081"/>
                  <a:pt x="1104589" y="138112"/>
                </a:cubicBezTo>
                <a:cubicBezTo>
                  <a:pt x="1112442" y="136149"/>
                  <a:pt x="1120592" y="135480"/>
                  <a:pt x="1128401" y="133350"/>
                </a:cubicBezTo>
                <a:cubicBezTo>
                  <a:pt x="1128419" y="133345"/>
                  <a:pt x="1164111" y="121446"/>
                  <a:pt x="1171264" y="119062"/>
                </a:cubicBezTo>
                <a:cubicBezTo>
                  <a:pt x="1176026" y="117475"/>
                  <a:pt x="1180681" y="115518"/>
                  <a:pt x="1185551" y="114300"/>
                </a:cubicBezTo>
                <a:cubicBezTo>
                  <a:pt x="1191901" y="112712"/>
                  <a:pt x="1198332" y="111418"/>
                  <a:pt x="1204601" y="109537"/>
                </a:cubicBezTo>
                <a:cubicBezTo>
                  <a:pt x="1214218" y="106652"/>
                  <a:pt x="1223331" y="101981"/>
                  <a:pt x="1233176" y="100012"/>
                </a:cubicBezTo>
                <a:cubicBezTo>
                  <a:pt x="1246017" y="97444"/>
                  <a:pt x="1273389" y="91705"/>
                  <a:pt x="1285564" y="90487"/>
                </a:cubicBezTo>
                <a:cubicBezTo>
                  <a:pt x="1291882" y="89855"/>
                  <a:pt x="1298264" y="90487"/>
                  <a:pt x="1304614" y="90487"/>
                </a:cubicBezTo>
                <a:lnTo>
                  <a:pt x="1309376" y="90487"/>
                </a:lnTo>
              </a:path>
            </a:pathLst>
          </a:cu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57" name="ZoneTexte 56"/>
          <p:cNvSpPr txBox="1"/>
          <p:nvPr/>
        </p:nvSpPr>
        <p:spPr>
          <a:xfrm>
            <a:off x="8840052" y="8383587"/>
            <a:ext cx="4142523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fr-CA" sz="2400" dirty="0" smtClean="0">
                <a:latin typeface="+mj-lt"/>
              </a:rPr>
              <a:t>(*): DA - </a:t>
            </a:r>
            <a:r>
              <a:rPr lang="fr-CA" sz="2400" dirty="0" smtClean="0">
                <a:latin typeface="+mj-lt"/>
              </a:rPr>
              <a:t>Dynamic</a:t>
            </a:r>
            <a:r>
              <a:rPr lang="fr-CA" sz="2400" dirty="0" smtClean="0">
                <a:latin typeface="+mj-lt"/>
              </a:rPr>
              <a:t> </a:t>
            </a:r>
            <a:r>
              <a:rPr lang="fr-CA" sz="2400" dirty="0" smtClean="0">
                <a:latin typeface="+mj-lt"/>
              </a:rPr>
              <a:t>Avoidance</a:t>
            </a:r>
            <a:endParaRPr lang="en-US" sz="2400" dirty="0">
              <a:latin typeface="+mj-lt"/>
            </a:endParaRPr>
          </a:p>
        </p:txBody>
      </p:sp>
      <p:sp>
        <p:nvSpPr>
          <p:cNvPr id="58" name="ZoneTexte 57"/>
          <p:cNvSpPr txBox="1"/>
          <p:nvPr/>
        </p:nvSpPr>
        <p:spPr>
          <a:xfrm>
            <a:off x="6315454" y="7218515"/>
            <a:ext cx="456645" cy="48165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fr-CA" sz="2300" dirty="0" smtClean="0">
                <a:solidFill>
                  <a:schemeClr val="bg1"/>
                </a:solidFill>
                <a:latin typeface="+mj-lt"/>
              </a:rPr>
              <a:t>A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59" name="ZoneTexte 58"/>
          <p:cNvSpPr txBox="1"/>
          <p:nvPr/>
        </p:nvSpPr>
        <p:spPr>
          <a:xfrm>
            <a:off x="7688853" y="6080224"/>
            <a:ext cx="456645" cy="48165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fr-CA" sz="2300" dirty="0" smtClean="0">
                <a:solidFill>
                  <a:schemeClr val="bg1"/>
                </a:solidFill>
                <a:latin typeface="+mj-lt"/>
              </a:rPr>
              <a:t>B</a:t>
            </a:r>
            <a:endParaRPr lang="en-US" dirty="0">
              <a:solidFill>
                <a:schemeClr val="bg1"/>
              </a:solidFill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6" presetClass="emph" presetSubtype="0" autoRev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2000" fill="hold"/>
                                        <p:tgtEl>
                                          <p:spTgt spid="9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15" grpId="0" animBg="1"/>
      <p:bldP spid="116" grpId="0" animBg="1"/>
      <p:bldP spid="11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Pathfinding</a:t>
            </a:r>
            <a:r>
              <a:rPr lang="en-US" baseline="0" dirty="0" smtClean="0"/>
              <a:t> </a:t>
            </a:r>
            <a:r>
              <a:rPr lang="en-US" dirty="0" smtClean="0"/>
              <a:t>is made of different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solvers</a:t>
            </a:r>
            <a:r>
              <a:rPr lang="en-US" dirty="0" smtClean="0"/>
              <a:t> with different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characteristics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1980359"/>
            <a:ext cx="11689704" cy="2761092"/>
          </a:xfrm>
        </p:spPr>
        <p:txBody>
          <a:bodyPr/>
          <a:lstStyle/>
          <a:p>
            <a:r>
              <a:rPr lang="en-US" dirty="0" smtClean="0"/>
              <a:t>3</a:t>
            </a:r>
            <a:r>
              <a:rPr lang="en-US" baseline="0" dirty="0" smtClean="0"/>
              <a:t> categories of solvers:</a:t>
            </a:r>
          </a:p>
          <a:p>
            <a:pPr lvl="2">
              <a:spcBef>
                <a:spcPts val="1200"/>
              </a:spcBef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A*,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Graph Traversal </a:t>
            </a:r>
            <a:r>
              <a:rPr lang="en-US" baseline="0" dirty="0" smtClean="0"/>
              <a:t>: low frequency</a:t>
            </a:r>
            <a:r>
              <a:rPr lang="en-US" dirty="0" smtClean="0"/>
              <a:t>/</a:t>
            </a:r>
            <a:r>
              <a:rPr lang="en-US" baseline="0" dirty="0" smtClean="0"/>
              <a:t>large input-work</a:t>
            </a:r>
            <a:r>
              <a:rPr lang="en-US" dirty="0" smtClean="0"/>
              <a:t> </a:t>
            </a:r>
            <a:r>
              <a:rPr lang="en-US" baseline="0" dirty="0" smtClean="0"/>
              <a:t>memory</a:t>
            </a:r>
          </a:p>
          <a:p>
            <a:pPr lvl="2">
              <a:spcBef>
                <a:spcPts val="1200"/>
              </a:spcBef>
            </a:pP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Trajectory Smoothing </a:t>
            </a:r>
            <a:r>
              <a:rPr lang="en-US" baseline="0" dirty="0" smtClean="0"/>
              <a:t>: medium frequency</a:t>
            </a:r>
            <a:r>
              <a:rPr lang="en-US" dirty="0" smtClean="0"/>
              <a:t>/optional</a:t>
            </a:r>
            <a:endParaRPr lang="en-US" baseline="0" dirty="0" smtClean="0"/>
          </a:p>
          <a:p>
            <a:pPr lvl="2">
              <a:spcBef>
                <a:spcPts val="1200"/>
              </a:spcBef>
            </a:pP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 / Steering </a:t>
            </a:r>
            <a:r>
              <a:rPr lang="en-US" baseline="0" dirty="0" smtClean="0"/>
              <a:t>:</a:t>
            </a:r>
            <a:r>
              <a:rPr lang="en-US" dirty="0" smtClean="0"/>
              <a:t> high frequency/critical</a:t>
            </a:r>
            <a:endParaRPr lang="en-US" baseline="0" dirty="0" smtClean="0"/>
          </a:p>
        </p:txBody>
      </p:sp>
      <p:cxnSp>
        <p:nvCxnSpPr>
          <p:cNvPr id="6" name="Connecteur droit avec flèche 5"/>
          <p:cNvCxnSpPr/>
          <p:nvPr/>
        </p:nvCxnSpPr>
        <p:spPr>
          <a:xfrm>
            <a:off x="3253919" y="8427128"/>
            <a:ext cx="6881083" cy="2259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/>
          <p:nvPr/>
        </p:nvCxnSpPr>
        <p:spPr>
          <a:xfrm rot="5400000" flipH="1" flipV="1">
            <a:off x="1284319" y="6459786"/>
            <a:ext cx="3939203" cy="226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/>
          <p:cNvSpPr txBox="1"/>
          <p:nvPr/>
        </p:nvSpPr>
        <p:spPr>
          <a:xfrm>
            <a:off x="10010775" y="8423956"/>
            <a:ext cx="1718270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Frequency</a:t>
            </a:r>
            <a:endParaRPr lang="en-US" sz="2400" dirty="0">
              <a:latin typeface="+mj-lt"/>
            </a:endParaRPr>
          </a:p>
        </p:txBody>
      </p:sp>
      <p:sp>
        <p:nvSpPr>
          <p:cNvPr id="13" name="ZoneTexte 12"/>
          <p:cNvSpPr txBox="1"/>
          <p:nvPr/>
        </p:nvSpPr>
        <p:spPr>
          <a:xfrm rot="16200000">
            <a:off x="213270" y="6033457"/>
            <a:ext cx="3027775" cy="870034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pPr algn="ctr"/>
            <a:r>
              <a:rPr lang="en-US" sz="2400" dirty="0" smtClean="0">
                <a:latin typeface="+mj-lt"/>
              </a:rPr>
              <a:t>Work Memory requirements</a:t>
            </a:r>
            <a:endParaRPr lang="en-US" sz="2400" dirty="0">
              <a:latin typeface="+mj-lt"/>
            </a:endParaRPr>
          </a:p>
        </p:txBody>
      </p:sp>
      <p:sp>
        <p:nvSpPr>
          <p:cNvPr id="14" name="Ellipse 13"/>
          <p:cNvSpPr/>
          <p:nvPr/>
        </p:nvSpPr>
        <p:spPr>
          <a:xfrm>
            <a:off x="3406851" y="4885010"/>
            <a:ext cx="650558" cy="6504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3600" dirty="0">
              <a:solidFill>
                <a:srgbClr val="FFB625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4091650" y="4713845"/>
            <a:ext cx="2732009" cy="870034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FFB625"/>
                </a:solidFill>
                <a:latin typeface="+mj-lt"/>
              </a:rPr>
              <a:t>A*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FFB625"/>
                </a:solidFill>
                <a:latin typeface="+mj-lt"/>
              </a:rPr>
              <a:t>Graph Traversals</a:t>
            </a:r>
            <a:endParaRPr lang="en-US" sz="2400" dirty="0">
              <a:solidFill>
                <a:srgbClr val="FFB625"/>
              </a:solidFill>
              <a:latin typeface="+mj-lt"/>
            </a:endParaRPr>
          </a:p>
        </p:txBody>
      </p:sp>
      <p:sp>
        <p:nvSpPr>
          <p:cNvPr id="16" name="Ellipse 15"/>
          <p:cNvSpPr/>
          <p:nvPr/>
        </p:nvSpPr>
        <p:spPr>
          <a:xfrm>
            <a:off x="9005084" y="7503932"/>
            <a:ext cx="650558" cy="6504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3600" dirty="0">
              <a:solidFill>
                <a:srgbClr val="FFB625"/>
              </a:solidFill>
            </a:endParaRPr>
          </a:p>
        </p:txBody>
      </p:sp>
      <p:sp>
        <p:nvSpPr>
          <p:cNvPr id="17" name="Ellipse 16"/>
          <p:cNvSpPr/>
          <p:nvPr/>
        </p:nvSpPr>
        <p:spPr>
          <a:xfrm>
            <a:off x="6214529" y="7503932"/>
            <a:ext cx="650558" cy="65045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3600" dirty="0">
              <a:solidFill>
                <a:srgbClr val="FFB625"/>
              </a:solidFill>
            </a:endParaRPr>
          </a:p>
        </p:txBody>
      </p:sp>
      <p:sp>
        <p:nvSpPr>
          <p:cNvPr id="18" name="ZoneTexte 17"/>
          <p:cNvSpPr txBox="1"/>
          <p:nvPr/>
        </p:nvSpPr>
        <p:spPr>
          <a:xfrm>
            <a:off x="6860526" y="7503932"/>
            <a:ext cx="1843304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FFB625"/>
                </a:solidFill>
                <a:latin typeface="+mj-lt"/>
              </a:rPr>
              <a:t>Smoothing</a:t>
            </a:r>
            <a:endParaRPr lang="en-US" sz="2400" dirty="0">
              <a:solidFill>
                <a:srgbClr val="FFB625"/>
              </a:solidFill>
              <a:latin typeface="+mj-lt"/>
            </a:endParaRPr>
          </a:p>
        </p:txBody>
      </p:sp>
      <p:sp>
        <p:nvSpPr>
          <p:cNvPr id="19" name="ZoneTexte 18"/>
          <p:cNvSpPr txBox="1"/>
          <p:nvPr/>
        </p:nvSpPr>
        <p:spPr>
          <a:xfrm>
            <a:off x="9655642" y="7298519"/>
            <a:ext cx="1517895" cy="870034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FFB625"/>
                </a:solidFill>
                <a:latin typeface="+mj-lt"/>
              </a:rPr>
              <a:t>DA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>
                <a:solidFill>
                  <a:srgbClr val="FFB625"/>
                </a:solidFill>
                <a:latin typeface="+mj-lt"/>
              </a:rPr>
              <a:t>Steering</a:t>
            </a:r>
            <a:endParaRPr lang="en-US" sz="2400" dirty="0">
              <a:solidFill>
                <a:srgbClr val="FFB625"/>
              </a:solidFill>
              <a:latin typeface="+mj-lt"/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8968999" y="8430518"/>
            <a:ext cx="605786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10</a:t>
            </a:r>
            <a:endParaRPr lang="en-US" sz="2400" dirty="0">
              <a:latin typeface="+mj-lt"/>
            </a:endParaRPr>
          </a:p>
        </p:txBody>
      </p:sp>
      <p:sp>
        <p:nvSpPr>
          <p:cNvPr id="21" name="ZoneTexte 20"/>
          <p:cNvSpPr txBox="1"/>
          <p:nvPr/>
        </p:nvSpPr>
        <p:spPr>
          <a:xfrm>
            <a:off x="6196315" y="8427128"/>
            <a:ext cx="434265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3</a:t>
            </a:r>
            <a:endParaRPr lang="en-US" sz="2400" dirty="0">
              <a:latin typeface="+mj-lt"/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3386217" y="8430518"/>
            <a:ext cx="690745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0.2</a:t>
            </a:r>
            <a:endParaRPr lang="en-US" sz="2400" dirty="0">
              <a:latin typeface="+mj-lt"/>
            </a:endParaRPr>
          </a:p>
        </p:txBody>
      </p:sp>
      <p:sp>
        <p:nvSpPr>
          <p:cNvPr id="23" name="ZoneTexte 22"/>
          <p:cNvSpPr txBox="1"/>
          <p:nvPr/>
        </p:nvSpPr>
        <p:spPr>
          <a:xfrm>
            <a:off x="1725976" y="4885010"/>
            <a:ext cx="1331946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&gt; 500 K</a:t>
            </a:r>
            <a:endParaRPr lang="en-US" sz="2400" dirty="0">
              <a:latin typeface="+mj-lt"/>
            </a:endParaRPr>
          </a:p>
        </p:txBody>
      </p:sp>
      <p:sp>
        <p:nvSpPr>
          <p:cNvPr id="24" name="ZoneTexte 23"/>
          <p:cNvSpPr txBox="1"/>
          <p:nvPr/>
        </p:nvSpPr>
        <p:spPr>
          <a:xfrm>
            <a:off x="2119748" y="7619389"/>
            <a:ext cx="988904" cy="50070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400" dirty="0" smtClean="0">
                <a:latin typeface="+mj-lt"/>
              </a:rPr>
              <a:t>&lt; 5 K</a:t>
            </a:r>
            <a:endParaRPr lang="en-US" sz="2400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are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2 natures </a:t>
            </a:r>
            <a:r>
              <a:rPr lang="en-US" dirty="0" smtClean="0"/>
              <a:t>of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data parallelism </a:t>
            </a:r>
            <a:r>
              <a:rPr lang="en-US" dirty="0" smtClean="0"/>
              <a:t>in pathfinding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2854434"/>
            <a:ext cx="11689704" cy="2761092"/>
          </a:xfrm>
        </p:spPr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Number of characters</a:t>
            </a:r>
            <a:r>
              <a:rPr lang="en-US" dirty="0" smtClean="0"/>
              <a:t>: all solver jobs increase linearly with the number of characters</a:t>
            </a:r>
          </a:p>
          <a:p>
            <a:pPr>
              <a:buFont typeface="Arial" pitchFamily="34" charset="0"/>
              <a:buChar char="•"/>
            </a:pPr>
            <a:endParaRPr lang="en-US" baseline="0" dirty="0" smtClean="0">
              <a:solidFill>
                <a:schemeClr val="accent1">
                  <a:lumMod val="75000"/>
                  <a:lumOff val="25000"/>
                </a:schemeClr>
              </a:solidFill>
            </a:endParaRPr>
          </a:p>
          <a:p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Size of graph </a:t>
            </a:r>
            <a:r>
              <a:rPr lang="en-US" baseline="0" dirty="0" smtClean="0"/>
              <a:t>: Graph</a:t>
            </a:r>
            <a:r>
              <a:rPr lang="en-US" dirty="0" smtClean="0"/>
              <a:t> Traversal related solvers can use a Dwarf 9 pattern solving approach</a:t>
            </a:r>
          </a:p>
          <a:p>
            <a:endParaRPr lang="fr-CA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 bwMode="auto">
          <a:xfrm>
            <a:off x="28575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201" y="1587"/>
            <a:ext cx="12776949" cy="1626129"/>
          </a:xfrm>
        </p:spPr>
        <p:txBody>
          <a:bodyPr/>
          <a:lstStyle/>
          <a:p>
            <a:r>
              <a:rPr lang="en-US" sz="3600" dirty="0" smtClean="0"/>
              <a:t>A first approach could be a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single frame batch </a:t>
            </a:r>
            <a:r>
              <a:rPr lang="en-US" sz="3600" dirty="0" smtClean="0"/>
              <a:t>paradigm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(throughput) </a:t>
            </a:r>
            <a:r>
              <a:rPr lang="en-US" sz="3600" dirty="0" smtClean="0"/>
              <a:t>compatible with most programming models</a:t>
            </a:r>
            <a:endParaRPr lang="en-US" sz="3600" dirty="0"/>
          </a:p>
        </p:txBody>
      </p:sp>
      <p:sp>
        <p:nvSpPr>
          <p:cNvPr id="85" name="Parallelogram 84"/>
          <p:cNvSpPr/>
          <p:nvPr/>
        </p:nvSpPr>
        <p:spPr>
          <a:xfrm>
            <a:off x="234201" y="2299366"/>
            <a:ext cx="11055584" cy="1027714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84" name="Parallelogram 83"/>
          <p:cNvSpPr/>
          <p:nvPr/>
        </p:nvSpPr>
        <p:spPr>
          <a:xfrm>
            <a:off x="234201" y="1905843"/>
            <a:ext cx="11055584" cy="1027714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83" name="Parallelogram 82"/>
          <p:cNvSpPr/>
          <p:nvPr/>
        </p:nvSpPr>
        <p:spPr>
          <a:xfrm>
            <a:off x="234201" y="1512320"/>
            <a:ext cx="11055584" cy="1027714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dirty="0" smtClean="0"/>
              <a:t>Pathfinder – Entity 1</a:t>
            </a:r>
            <a:endParaRPr lang="en-US" dirty="0"/>
          </a:p>
        </p:txBody>
      </p:sp>
      <p:sp>
        <p:nvSpPr>
          <p:cNvPr id="91" name="Parallelogram 90"/>
          <p:cNvSpPr/>
          <p:nvPr/>
        </p:nvSpPr>
        <p:spPr>
          <a:xfrm>
            <a:off x="234201" y="3866955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93" name="Parallelogram 92"/>
          <p:cNvSpPr/>
          <p:nvPr/>
        </p:nvSpPr>
        <p:spPr>
          <a:xfrm>
            <a:off x="234201" y="3664231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94" name="Parallelogram 93"/>
          <p:cNvSpPr/>
          <p:nvPr/>
        </p:nvSpPr>
        <p:spPr>
          <a:xfrm>
            <a:off x="151797" y="3477768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Path Request</a:t>
            </a:r>
          </a:p>
          <a:p>
            <a:pPr algn="ctr"/>
            <a:r>
              <a:rPr lang="en-US" sz="2000" dirty="0" smtClean="0"/>
              <a:t>Queue</a:t>
            </a:r>
            <a:endParaRPr lang="en-US" sz="2000" dirty="0"/>
          </a:p>
        </p:txBody>
      </p:sp>
      <p:sp>
        <p:nvSpPr>
          <p:cNvPr id="97" name="Parallelogram 96"/>
          <p:cNvSpPr/>
          <p:nvPr/>
        </p:nvSpPr>
        <p:spPr>
          <a:xfrm>
            <a:off x="3017938" y="3849610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Target Request</a:t>
            </a:r>
          </a:p>
          <a:p>
            <a:pPr algn="ctr"/>
            <a:r>
              <a:rPr lang="en-US" sz="2000" dirty="0" smtClean="0"/>
              <a:t>Queue</a:t>
            </a:r>
            <a:endParaRPr lang="en-US" sz="2000" dirty="0"/>
          </a:p>
        </p:txBody>
      </p:sp>
      <p:sp>
        <p:nvSpPr>
          <p:cNvPr id="108" name="Parallelogram 107"/>
          <p:cNvSpPr/>
          <p:nvPr/>
        </p:nvSpPr>
        <p:spPr>
          <a:xfrm>
            <a:off x="5719271" y="3866955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09" name="Parallelogram 108"/>
          <p:cNvSpPr/>
          <p:nvPr/>
        </p:nvSpPr>
        <p:spPr>
          <a:xfrm>
            <a:off x="5719271" y="3664231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DA Request</a:t>
            </a:r>
          </a:p>
          <a:p>
            <a:pPr algn="ctr"/>
            <a:r>
              <a:rPr lang="en-US" sz="2000" dirty="0" smtClean="0"/>
              <a:t>Queue</a:t>
            </a:r>
            <a:endParaRPr lang="en-US" sz="2000" dirty="0"/>
          </a:p>
        </p:txBody>
      </p:sp>
      <p:sp>
        <p:nvSpPr>
          <p:cNvPr id="102" name="Parallelogram 101"/>
          <p:cNvSpPr/>
          <p:nvPr/>
        </p:nvSpPr>
        <p:spPr>
          <a:xfrm>
            <a:off x="8428630" y="3814919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04" name="Parallelogram 103"/>
          <p:cNvSpPr/>
          <p:nvPr/>
        </p:nvSpPr>
        <p:spPr>
          <a:xfrm>
            <a:off x="8428630" y="3612195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05" name="Parallelogram 104"/>
          <p:cNvSpPr/>
          <p:nvPr/>
        </p:nvSpPr>
        <p:spPr>
          <a:xfrm>
            <a:off x="8346226" y="3425732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000" dirty="0" smtClean="0"/>
              <a:t>Steering Request</a:t>
            </a:r>
          </a:p>
          <a:p>
            <a:pPr algn="ctr"/>
            <a:r>
              <a:rPr lang="en-US" sz="2000" dirty="0" smtClean="0"/>
              <a:t>Queue</a:t>
            </a:r>
            <a:endParaRPr lang="en-US" sz="2000" dirty="0"/>
          </a:p>
        </p:txBody>
      </p:sp>
      <p:sp>
        <p:nvSpPr>
          <p:cNvPr id="113" name="Cube 112"/>
          <p:cNvSpPr/>
          <p:nvPr/>
        </p:nvSpPr>
        <p:spPr>
          <a:xfrm>
            <a:off x="234201" y="734786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4" name="Cube 113"/>
          <p:cNvSpPr/>
          <p:nvPr/>
        </p:nvSpPr>
        <p:spPr>
          <a:xfrm>
            <a:off x="1027881" y="734786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1" name="Cube 110"/>
          <p:cNvSpPr/>
          <p:nvPr/>
        </p:nvSpPr>
        <p:spPr>
          <a:xfrm>
            <a:off x="234201" y="653380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2" name="Cube 111"/>
          <p:cNvSpPr/>
          <p:nvPr/>
        </p:nvSpPr>
        <p:spPr>
          <a:xfrm>
            <a:off x="1027881" y="653380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5" name="Cube 114"/>
          <p:cNvSpPr/>
          <p:nvPr/>
        </p:nvSpPr>
        <p:spPr>
          <a:xfrm>
            <a:off x="3502595" y="734786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7" name="Cube 116"/>
          <p:cNvSpPr/>
          <p:nvPr/>
        </p:nvSpPr>
        <p:spPr>
          <a:xfrm>
            <a:off x="3502595" y="653380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9" name="Cube 118"/>
          <p:cNvSpPr/>
          <p:nvPr/>
        </p:nvSpPr>
        <p:spPr>
          <a:xfrm>
            <a:off x="5719271" y="7347868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0" name="Cube 119"/>
          <p:cNvSpPr/>
          <p:nvPr/>
        </p:nvSpPr>
        <p:spPr>
          <a:xfrm>
            <a:off x="6512952" y="7347868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1" name="Cube 120"/>
          <p:cNvSpPr/>
          <p:nvPr/>
        </p:nvSpPr>
        <p:spPr>
          <a:xfrm>
            <a:off x="5719271" y="6533807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3" name="Cube 122"/>
          <p:cNvSpPr/>
          <p:nvPr/>
        </p:nvSpPr>
        <p:spPr>
          <a:xfrm>
            <a:off x="7912077" y="7347868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4" name="Cube 123"/>
          <p:cNvSpPr/>
          <p:nvPr/>
        </p:nvSpPr>
        <p:spPr>
          <a:xfrm>
            <a:off x="8705757" y="7347868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5" name="Cube 124"/>
          <p:cNvSpPr/>
          <p:nvPr/>
        </p:nvSpPr>
        <p:spPr>
          <a:xfrm>
            <a:off x="7912077" y="6533807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6" name="Cube 125"/>
          <p:cNvSpPr/>
          <p:nvPr/>
        </p:nvSpPr>
        <p:spPr>
          <a:xfrm>
            <a:off x="8705757" y="6533807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8" name="Cube 127"/>
          <p:cNvSpPr/>
          <p:nvPr/>
        </p:nvSpPr>
        <p:spPr>
          <a:xfrm>
            <a:off x="9507258" y="734786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29" name="Cube 128"/>
          <p:cNvSpPr/>
          <p:nvPr/>
        </p:nvSpPr>
        <p:spPr>
          <a:xfrm>
            <a:off x="10300938" y="734786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31" name="Cube 130"/>
          <p:cNvSpPr/>
          <p:nvPr/>
        </p:nvSpPr>
        <p:spPr>
          <a:xfrm>
            <a:off x="9507258" y="653380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32" name="Cube 131"/>
          <p:cNvSpPr/>
          <p:nvPr/>
        </p:nvSpPr>
        <p:spPr>
          <a:xfrm>
            <a:off x="10300938" y="6533806"/>
            <a:ext cx="988847" cy="994197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87" name="Cube 86"/>
          <p:cNvSpPr/>
          <p:nvPr/>
        </p:nvSpPr>
        <p:spPr>
          <a:xfrm>
            <a:off x="234201" y="4738560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400" dirty="0" smtClean="0"/>
              <a:t>Search</a:t>
            </a:r>
          </a:p>
          <a:p>
            <a:pPr algn="ctr"/>
            <a:r>
              <a:rPr lang="en-US" sz="2400" dirty="0" smtClean="0"/>
              <a:t>Path</a:t>
            </a:r>
          </a:p>
          <a:p>
            <a:pPr algn="ctr"/>
            <a:r>
              <a:rPr lang="en-US" sz="2400" dirty="0" smtClean="0"/>
              <a:t>Task</a:t>
            </a:r>
            <a:endParaRPr lang="en-US" sz="2400" dirty="0"/>
          </a:p>
        </p:txBody>
      </p:sp>
      <p:sp>
        <p:nvSpPr>
          <p:cNvPr id="88" name="Cube 87"/>
          <p:cNvSpPr/>
          <p:nvPr/>
        </p:nvSpPr>
        <p:spPr>
          <a:xfrm>
            <a:off x="2935534" y="4738560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400" dirty="0" smtClean="0"/>
              <a:t>Select</a:t>
            </a:r>
          </a:p>
          <a:p>
            <a:pPr algn="ctr"/>
            <a:r>
              <a:rPr lang="en-US" sz="2400" dirty="0" smtClean="0"/>
              <a:t>Target</a:t>
            </a:r>
          </a:p>
          <a:p>
            <a:pPr algn="ctr"/>
            <a:r>
              <a:rPr lang="en-US" sz="2400" dirty="0" smtClean="0"/>
              <a:t>Task</a:t>
            </a:r>
            <a:endParaRPr lang="en-US" sz="2400" dirty="0"/>
          </a:p>
        </p:txBody>
      </p:sp>
      <p:sp>
        <p:nvSpPr>
          <p:cNvPr id="89" name="Cube 88"/>
          <p:cNvSpPr/>
          <p:nvPr/>
        </p:nvSpPr>
        <p:spPr>
          <a:xfrm>
            <a:off x="5636867" y="4738560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400" dirty="0" smtClean="0"/>
              <a:t>Compute </a:t>
            </a:r>
          </a:p>
          <a:p>
            <a:pPr algn="ctr"/>
            <a:r>
              <a:rPr lang="en-US" sz="2400" dirty="0" smtClean="0"/>
              <a:t>DA</a:t>
            </a:r>
          </a:p>
          <a:p>
            <a:pPr algn="ctr"/>
            <a:r>
              <a:rPr lang="en-US" sz="2400" dirty="0" smtClean="0"/>
              <a:t>Task</a:t>
            </a:r>
            <a:endParaRPr lang="en-US" sz="2400" dirty="0"/>
          </a:p>
        </p:txBody>
      </p:sp>
      <p:sp>
        <p:nvSpPr>
          <p:cNvPr id="90" name="Cube 89"/>
          <p:cNvSpPr/>
          <p:nvPr/>
        </p:nvSpPr>
        <p:spPr>
          <a:xfrm>
            <a:off x="8338201" y="4738560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400" dirty="0" smtClean="0"/>
              <a:t>Compute</a:t>
            </a:r>
          </a:p>
          <a:p>
            <a:pPr algn="ctr"/>
            <a:r>
              <a:rPr lang="en-US" sz="2400" dirty="0" smtClean="0"/>
              <a:t>Steering</a:t>
            </a:r>
          </a:p>
          <a:p>
            <a:pPr algn="ctr"/>
            <a:r>
              <a:rPr lang="en-US" sz="2400" dirty="0" smtClean="0"/>
              <a:t>Task</a:t>
            </a:r>
            <a:endParaRPr lang="en-US" sz="2400" dirty="0"/>
          </a:p>
        </p:txBody>
      </p:sp>
      <p:sp>
        <p:nvSpPr>
          <p:cNvPr id="133" name="Parallelogram 132"/>
          <p:cNvSpPr/>
          <p:nvPr/>
        </p:nvSpPr>
        <p:spPr>
          <a:xfrm>
            <a:off x="31452" y="8459144"/>
            <a:ext cx="11383663" cy="708992"/>
          </a:xfrm>
          <a:prstGeom prst="parallelogram">
            <a:avLst>
              <a:gd name="adj" fmla="val 6803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000" dirty="0" smtClean="0"/>
              <a:t>PPM (Parallel Programming Model)</a:t>
            </a:r>
          </a:p>
        </p:txBody>
      </p:sp>
      <p:sp>
        <p:nvSpPr>
          <p:cNvPr id="134" name="Right Brace 133"/>
          <p:cNvSpPr/>
          <p:nvPr/>
        </p:nvSpPr>
        <p:spPr>
          <a:xfrm>
            <a:off x="11458575" y="3425732"/>
            <a:ext cx="490087" cy="2964976"/>
          </a:xfrm>
          <a:prstGeom prst="rightBrace">
            <a:avLst>
              <a:gd name="adj1" fmla="val 77360"/>
              <a:gd name="adj2" fmla="val 50000"/>
            </a:avLst>
          </a:prstGeom>
          <a:ln w="38100"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" lIns="130101" tIns="65050" rIns="130101" bIns="65050" rtlCol="0" anchor="b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5" name="Right Brace 134"/>
          <p:cNvSpPr/>
          <p:nvPr/>
        </p:nvSpPr>
        <p:spPr>
          <a:xfrm>
            <a:off x="11464991" y="6533805"/>
            <a:ext cx="440211" cy="2634331"/>
          </a:xfrm>
          <a:prstGeom prst="rightBrace">
            <a:avLst>
              <a:gd name="adj1" fmla="val 73358"/>
              <a:gd name="adj2" fmla="val 49012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36" name="TextBox 135"/>
          <p:cNvSpPr txBox="1"/>
          <p:nvPr/>
        </p:nvSpPr>
        <p:spPr>
          <a:xfrm rot="5400000">
            <a:off x="11457345" y="4437014"/>
            <a:ext cx="2029702" cy="93159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MiddleWare</a:t>
            </a:r>
          </a:p>
          <a:p>
            <a:pPr algn="ctr"/>
            <a:r>
              <a:rPr lang="en-US" dirty="0" smtClean="0">
                <a:latin typeface="+mj-lt"/>
              </a:rPr>
              <a:t>Queue</a:t>
            </a:r>
            <a:endParaRPr lang="en-US" dirty="0">
              <a:latin typeface="+mj-lt"/>
            </a:endParaRPr>
          </a:p>
        </p:txBody>
      </p:sp>
      <p:sp>
        <p:nvSpPr>
          <p:cNvPr id="137" name="TextBox 136"/>
          <p:cNvSpPr txBox="1"/>
          <p:nvPr/>
        </p:nvSpPr>
        <p:spPr>
          <a:xfrm rot="5400000">
            <a:off x="11839083" y="7306590"/>
            <a:ext cx="1266223" cy="93159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PPM</a:t>
            </a:r>
          </a:p>
          <a:p>
            <a:pPr algn="ctr"/>
            <a:r>
              <a:rPr lang="en-US" dirty="0" smtClean="0">
                <a:latin typeface="+mj-lt"/>
              </a:rPr>
              <a:t>Queue</a:t>
            </a:r>
            <a:endParaRPr lang="en-US" dirty="0">
              <a:latin typeface="+mj-lt"/>
            </a:endParaRPr>
          </a:p>
        </p:txBody>
      </p:sp>
      <p:sp>
        <p:nvSpPr>
          <p:cNvPr id="41" name="Right Brace 40"/>
          <p:cNvSpPr/>
          <p:nvPr/>
        </p:nvSpPr>
        <p:spPr>
          <a:xfrm>
            <a:off x="11464992" y="1512320"/>
            <a:ext cx="490087" cy="1814760"/>
          </a:xfrm>
          <a:prstGeom prst="rightBrace">
            <a:avLst>
              <a:gd name="adj1" fmla="val 77360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" lIns="130101" tIns="65050" rIns="130101" bIns="65050" rtlCol="0" anchor="b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 rot="5400000">
            <a:off x="11454997" y="2148580"/>
            <a:ext cx="1929866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Framework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Each task request has a context composed of character data, global data, and potentially customized objects</a:t>
            </a:r>
            <a:endParaRPr lang="en-US" sz="3200" dirty="0"/>
          </a:p>
        </p:txBody>
      </p:sp>
      <p:graphicFrame>
        <p:nvGraphicFramePr>
          <p:cNvPr id="7" name="Diagram 6"/>
          <p:cNvGraphicFramePr/>
          <p:nvPr/>
        </p:nvGraphicFramePr>
        <p:xfrm>
          <a:off x="454036" y="1830387"/>
          <a:ext cx="11689704" cy="632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ounded Rectangle 7"/>
          <p:cNvSpPr/>
          <p:nvPr/>
        </p:nvSpPr>
        <p:spPr>
          <a:xfrm>
            <a:off x="7778401" y="8438975"/>
            <a:ext cx="2537174" cy="260181"/>
          </a:xfrm>
          <a:prstGeom prst="roundRect">
            <a:avLst/>
          </a:prstGeom>
          <a:solidFill>
            <a:srgbClr val="FFD07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Character Context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7778401" y="8699156"/>
            <a:ext cx="2537174" cy="260181"/>
          </a:xfrm>
          <a:prstGeom prst="roundRect">
            <a:avLst/>
          </a:prstGeom>
          <a:solidFill>
            <a:srgbClr val="FF9797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700" dirty="0" smtClean="0">
                <a:solidFill>
                  <a:schemeClr val="bg1"/>
                </a:solidFill>
              </a:rPr>
              <a:t>Global Data</a:t>
            </a: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5046060" y="8438976"/>
            <a:ext cx="2537174" cy="780542"/>
          </a:xfrm>
          <a:prstGeom prst="roundRect">
            <a:avLst/>
          </a:prstGeom>
          <a:noFill/>
          <a:ln w="50800">
            <a:solidFill>
              <a:srgbClr val="00EE2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400" dirty="0" smtClean="0"/>
              <a:t>Customizable</a:t>
            </a:r>
            <a:endParaRPr lang="en-US" sz="2400" dirty="0"/>
          </a:p>
        </p:txBody>
      </p:sp>
      <p:sp>
        <p:nvSpPr>
          <p:cNvPr id="11" name="Rounded Rectangle 10"/>
          <p:cNvSpPr/>
          <p:nvPr/>
        </p:nvSpPr>
        <p:spPr>
          <a:xfrm>
            <a:off x="7778401" y="8959337"/>
            <a:ext cx="2537174" cy="260181"/>
          </a:xfrm>
          <a:prstGeom prst="round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700" b="1" dirty="0" smtClean="0">
                <a:solidFill>
                  <a:schemeClr val="tx1"/>
                </a:solidFill>
              </a:rPr>
              <a:t>Output</a:t>
            </a:r>
            <a:endParaRPr lang="en-US" sz="1700" b="1" dirty="0">
              <a:solidFill>
                <a:schemeClr val="tx1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28757" y="8459787"/>
            <a:ext cx="4929018" cy="500702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r>
              <a:rPr lang="fr-CA" sz="2400" dirty="0" smtClean="0">
                <a:latin typeface="+mj-lt"/>
              </a:rPr>
              <a:t>(*): LPF – Obstacle </a:t>
            </a:r>
            <a:r>
              <a:rPr lang="fr-CA" sz="2400" dirty="0" smtClean="0">
                <a:latin typeface="+mj-lt"/>
              </a:rPr>
              <a:t>Avoidance</a:t>
            </a:r>
            <a:endParaRPr lang="en-US" sz="2400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" name="Elbow Connector 95"/>
          <p:cNvCxnSpPr>
            <a:stCxn id="5" idx="3"/>
            <a:endCxn id="24" idx="1"/>
          </p:cNvCxnSpPr>
          <p:nvPr/>
        </p:nvCxnSpPr>
        <p:spPr>
          <a:xfrm flipV="1">
            <a:off x="1405205" y="2351360"/>
            <a:ext cx="953694" cy="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10000"/>
                <a:lumOff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/>
          <p:cNvSpPr/>
          <p:nvPr/>
        </p:nvSpPr>
        <p:spPr>
          <a:xfrm>
            <a:off x="2358899" y="1779843"/>
            <a:ext cx="2016728" cy="1143031"/>
          </a:xfrm>
          <a:prstGeom prst="roundRect">
            <a:avLst/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Compute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Path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6" name="Rounded Rectangle 55"/>
          <p:cNvSpPr/>
          <p:nvPr/>
        </p:nvSpPr>
        <p:spPr>
          <a:xfrm>
            <a:off x="5086304" y="1777463"/>
            <a:ext cx="2016728" cy="1147791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Compute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Target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Point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7813709" y="1757112"/>
            <a:ext cx="2016728" cy="1188496"/>
          </a:xfrm>
          <a:prstGeom prst="roundRect">
            <a:avLst/>
          </a:prstGeom>
          <a:solidFill>
            <a:srgbClr val="FF99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Compute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DA Tgt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Point</a:t>
            </a:r>
            <a:endParaRPr lang="en-US" sz="2400" b="1" dirty="0">
              <a:solidFill>
                <a:schemeClr val="bg1"/>
              </a:solidFill>
            </a:endParaRPr>
          </a:p>
        </p:txBody>
      </p:sp>
      <p:cxnSp>
        <p:nvCxnSpPr>
          <p:cNvPr id="154" name="Elbow Connector 153"/>
          <p:cNvCxnSpPr>
            <a:stCxn id="56" idx="3"/>
            <a:endCxn id="66" idx="1"/>
          </p:cNvCxnSpPr>
          <p:nvPr/>
        </p:nvCxnSpPr>
        <p:spPr>
          <a:xfrm>
            <a:off x="7103033" y="2351360"/>
            <a:ext cx="710677" cy="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10000"/>
                <a:lumOff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ounded Rectangle 72"/>
          <p:cNvSpPr/>
          <p:nvPr/>
        </p:nvSpPr>
        <p:spPr>
          <a:xfrm>
            <a:off x="10541115" y="1754187"/>
            <a:ext cx="2016728" cy="1194344"/>
          </a:xfrm>
          <a:prstGeom prst="round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Compute</a:t>
            </a:r>
          </a:p>
          <a:p>
            <a:pPr algn="ctr"/>
            <a:r>
              <a:rPr lang="en-US" sz="1800" b="1" dirty="0" smtClean="0">
                <a:solidFill>
                  <a:schemeClr val="bg1"/>
                </a:solidFill>
              </a:rPr>
              <a:t>Steering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923791" y="1754189"/>
            <a:ext cx="481413" cy="11943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800" b="1" dirty="0">
              <a:solidFill>
                <a:schemeClr val="bg1"/>
              </a:solidFill>
            </a:endParaRPr>
          </a:p>
        </p:txBody>
      </p:sp>
      <p:cxnSp>
        <p:nvCxnSpPr>
          <p:cNvPr id="118" name="Elbow Connector 117"/>
          <p:cNvCxnSpPr>
            <a:stCxn id="24" idx="3"/>
            <a:endCxn id="56" idx="1"/>
          </p:cNvCxnSpPr>
          <p:nvPr/>
        </p:nvCxnSpPr>
        <p:spPr>
          <a:xfrm>
            <a:off x="4375627" y="2351359"/>
            <a:ext cx="710677" cy="2259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10000"/>
                <a:lumOff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Elbow Connector 167"/>
          <p:cNvCxnSpPr>
            <a:stCxn id="66" idx="3"/>
            <a:endCxn id="73" idx="1"/>
          </p:cNvCxnSpPr>
          <p:nvPr/>
        </p:nvCxnSpPr>
        <p:spPr>
          <a:xfrm flipV="1">
            <a:off x="9830438" y="2351360"/>
            <a:ext cx="710677" cy="1"/>
          </a:xfrm>
          <a:prstGeom prst="bentConnector3">
            <a:avLst>
              <a:gd name="adj1" fmla="val 50000"/>
            </a:avLst>
          </a:prstGeom>
          <a:ln>
            <a:solidFill>
              <a:schemeClr val="accent1">
                <a:lumMod val="10000"/>
                <a:lumOff val="9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ectangle 164"/>
          <p:cNvSpPr/>
          <p:nvPr/>
        </p:nvSpPr>
        <p:spPr>
          <a:xfrm>
            <a:off x="2444707" y="3165098"/>
            <a:ext cx="1788498" cy="3232948"/>
          </a:xfrm>
          <a:prstGeom prst="rect">
            <a:avLst/>
          </a:prstGeom>
          <a:noFill/>
          <a:ln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66" name="Rectangle 165"/>
          <p:cNvSpPr/>
          <p:nvPr/>
        </p:nvSpPr>
        <p:spPr>
          <a:xfrm>
            <a:off x="5174553" y="3165098"/>
            <a:ext cx="1928480" cy="3232948"/>
          </a:xfrm>
          <a:prstGeom prst="rect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67" name="Rectangle 166"/>
          <p:cNvSpPr/>
          <p:nvPr/>
        </p:nvSpPr>
        <p:spPr>
          <a:xfrm>
            <a:off x="7963346" y="3165098"/>
            <a:ext cx="1867091" cy="3232948"/>
          </a:xfrm>
          <a:prstGeom prst="rect">
            <a:avLst/>
          </a:prstGeom>
          <a:noFill/>
          <a:ln>
            <a:solidFill>
              <a:srgbClr val="FF9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69" name="Rectangle 168"/>
          <p:cNvSpPr/>
          <p:nvPr/>
        </p:nvSpPr>
        <p:spPr>
          <a:xfrm>
            <a:off x="10651339" y="3165097"/>
            <a:ext cx="1832350" cy="3232948"/>
          </a:xfrm>
          <a:prstGeom prst="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83" name="Rectangle 182"/>
          <p:cNvSpPr/>
          <p:nvPr/>
        </p:nvSpPr>
        <p:spPr>
          <a:xfrm>
            <a:off x="1899653" y="6975097"/>
            <a:ext cx="10584036" cy="793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84" name="Rectangle 183"/>
          <p:cNvSpPr/>
          <p:nvPr/>
        </p:nvSpPr>
        <p:spPr>
          <a:xfrm>
            <a:off x="1899653" y="7993415"/>
            <a:ext cx="10584036" cy="79355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01" name="Rectangle 200"/>
          <p:cNvSpPr/>
          <p:nvPr/>
        </p:nvSpPr>
        <p:spPr>
          <a:xfrm>
            <a:off x="6184391" y="6975097"/>
            <a:ext cx="481413" cy="793551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11" name="Rectangle 210"/>
          <p:cNvSpPr/>
          <p:nvPr/>
        </p:nvSpPr>
        <p:spPr>
          <a:xfrm>
            <a:off x="2204000" y="7993415"/>
            <a:ext cx="481413" cy="793551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13" name="Rectangle 212"/>
          <p:cNvSpPr/>
          <p:nvPr/>
        </p:nvSpPr>
        <p:spPr>
          <a:xfrm>
            <a:off x="6665804" y="6975097"/>
            <a:ext cx="324342" cy="79355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15" name="Rectangle 214"/>
          <p:cNvSpPr/>
          <p:nvPr/>
        </p:nvSpPr>
        <p:spPr>
          <a:xfrm>
            <a:off x="2664483" y="7993415"/>
            <a:ext cx="324342" cy="79355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99" name="Rectangle 198"/>
          <p:cNvSpPr/>
          <p:nvPr/>
        </p:nvSpPr>
        <p:spPr>
          <a:xfrm>
            <a:off x="6018770" y="6975097"/>
            <a:ext cx="165622" cy="7935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17" name="Rectangle 216"/>
          <p:cNvSpPr/>
          <p:nvPr/>
        </p:nvSpPr>
        <p:spPr>
          <a:xfrm>
            <a:off x="2079992" y="7993415"/>
            <a:ext cx="165622" cy="7935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29" name="Rectangle 228"/>
          <p:cNvSpPr/>
          <p:nvPr/>
        </p:nvSpPr>
        <p:spPr>
          <a:xfrm>
            <a:off x="5886413" y="7993415"/>
            <a:ext cx="481413" cy="793551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30" name="Rectangle 229"/>
          <p:cNvSpPr/>
          <p:nvPr/>
        </p:nvSpPr>
        <p:spPr>
          <a:xfrm>
            <a:off x="6929722" y="7993415"/>
            <a:ext cx="481413" cy="793551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32" name="Rectangle 231"/>
          <p:cNvSpPr/>
          <p:nvPr/>
        </p:nvSpPr>
        <p:spPr>
          <a:xfrm>
            <a:off x="7394033" y="7993415"/>
            <a:ext cx="324342" cy="79355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33" name="Rectangle 232"/>
          <p:cNvSpPr/>
          <p:nvPr/>
        </p:nvSpPr>
        <p:spPr>
          <a:xfrm>
            <a:off x="6371276" y="7993415"/>
            <a:ext cx="324342" cy="793551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35" name="Rectangle 234"/>
          <p:cNvSpPr/>
          <p:nvPr/>
        </p:nvSpPr>
        <p:spPr>
          <a:xfrm>
            <a:off x="5720791" y="7993415"/>
            <a:ext cx="165622" cy="7935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36" name="Rectangle 235"/>
          <p:cNvSpPr/>
          <p:nvPr/>
        </p:nvSpPr>
        <p:spPr>
          <a:xfrm>
            <a:off x="6764100" y="7993415"/>
            <a:ext cx="165622" cy="79355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257" name="Title 256"/>
          <p:cNvSpPr>
            <a:spLocks noGrp="1"/>
          </p:cNvSpPr>
          <p:nvPr>
            <p:ph type="title"/>
          </p:nvPr>
        </p:nvSpPr>
        <p:spPr>
          <a:xfrm>
            <a:off x="454036" y="194232"/>
            <a:ext cx="12103807" cy="1626129"/>
          </a:xfrm>
        </p:spPr>
        <p:txBody>
          <a:bodyPr/>
          <a:lstStyle/>
          <a:p>
            <a:r>
              <a:rPr lang="en-US" sz="3200" dirty="0" smtClean="0"/>
              <a:t>However, as </a:t>
            </a:r>
            <a:r>
              <a:rPr lang="en-US" sz="3200" dirty="0" smtClean="0"/>
              <a:t>the number </a:t>
            </a:r>
            <a:r>
              <a:rPr lang="en-US" sz="3200" dirty="0" smtClean="0"/>
              <a:t>of </a:t>
            </a: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solvers</a:t>
            </a:r>
            <a:r>
              <a:rPr lang="en-US" sz="3200" dirty="0" smtClean="0"/>
              <a:t> can be </a:t>
            </a: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limited</a:t>
            </a:r>
            <a:r>
              <a:rPr lang="en-US" sz="3200" dirty="0" smtClean="0"/>
              <a:t> by </a:t>
            </a: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</a:t>
            </a:r>
            <a:r>
              <a:rPr lang="en-US" sz="3200" dirty="0" smtClean="0"/>
              <a:t>…</a:t>
            </a:r>
            <a:endParaRPr lang="en-US" sz="3200" dirty="0"/>
          </a:p>
        </p:txBody>
      </p:sp>
      <p:sp>
        <p:nvSpPr>
          <p:cNvPr id="49" name="ZoneTexte 48"/>
          <p:cNvSpPr txBox="1"/>
          <p:nvPr/>
        </p:nvSpPr>
        <p:spPr>
          <a:xfrm flipH="1">
            <a:off x="185874" y="7098995"/>
            <a:ext cx="1713775" cy="569231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r>
              <a:rPr lang="en-US" sz="2800" dirty="0" smtClean="0">
                <a:latin typeface="+mj-lt"/>
              </a:rPr>
              <a:t>Thread 1</a:t>
            </a:r>
            <a:endParaRPr lang="en-US" sz="2800" dirty="0">
              <a:latin typeface="+mj-lt"/>
            </a:endParaRPr>
          </a:p>
        </p:txBody>
      </p:sp>
      <p:sp>
        <p:nvSpPr>
          <p:cNvPr id="50" name="ZoneTexte 49"/>
          <p:cNvSpPr txBox="1"/>
          <p:nvPr/>
        </p:nvSpPr>
        <p:spPr>
          <a:xfrm flipH="1">
            <a:off x="185874" y="8086339"/>
            <a:ext cx="1713775" cy="569231"/>
          </a:xfrm>
          <a:prstGeom prst="rect">
            <a:avLst/>
          </a:prstGeom>
          <a:noFill/>
        </p:spPr>
        <p:txBody>
          <a:bodyPr wrap="square" lIns="130101" tIns="65050" rIns="130101" bIns="65050" rtlCol="0">
            <a:spAutoFit/>
          </a:bodyPr>
          <a:lstStyle/>
          <a:p>
            <a:r>
              <a:rPr lang="en-US" sz="2800" dirty="0" smtClean="0">
                <a:latin typeface="+mj-lt"/>
              </a:rPr>
              <a:t>Thread 2</a:t>
            </a:r>
            <a:endParaRPr lang="en-US" sz="2800" dirty="0">
              <a:latin typeface="+mj-lt"/>
            </a:endParaRPr>
          </a:p>
        </p:txBody>
      </p:sp>
      <p:sp>
        <p:nvSpPr>
          <p:cNvPr id="179" name="Rectangle 178"/>
          <p:cNvSpPr/>
          <p:nvPr/>
        </p:nvSpPr>
        <p:spPr>
          <a:xfrm>
            <a:off x="7963346" y="5700943"/>
            <a:ext cx="1867091" cy="324220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cxnSp>
        <p:nvCxnSpPr>
          <p:cNvPr id="108" name="Connecteur en angle 107"/>
          <p:cNvCxnSpPr>
            <a:stCxn id="170" idx="2"/>
            <a:endCxn id="174" idx="1"/>
          </p:cNvCxnSpPr>
          <p:nvPr/>
        </p:nvCxnSpPr>
        <p:spPr>
          <a:xfrm rot="5400000" flipH="1" flipV="1">
            <a:off x="4175699" y="5392546"/>
            <a:ext cx="162109" cy="1835597"/>
          </a:xfrm>
          <a:prstGeom prst="bentConnector4">
            <a:avLst>
              <a:gd name="adj1" fmla="val -141016"/>
              <a:gd name="adj2" fmla="val 74359"/>
            </a:avLst>
          </a:prstGeom>
          <a:ln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necteur en angle 113"/>
          <p:cNvCxnSpPr>
            <a:stCxn id="174" idx="2"/>
            <a:endCxn id="177" idx="1"/>
          </p:cNvCxnSpPr>
          <p:nvPr/>
        </p:nvCxnSpPr>
        <p:spPr>
          <a:xfrm rot="5400000" flipH="1" flipV="1">
            <a:off x="6970014" y="5398068"/>
            <a:ext cx="162110" cy="1824553"/>
          </a:xfrm>
          <a:prstGeom prst="bentConnector4">
            <a:avLst>
              <a:gd name="adj1" fmla="val -141015"/>
              <a:gd name="adj2" fmla="val 76424"/>
            </a:avLst>
          </a:prstGeom>
          <a:ln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necteur en angle 113"/>
          <p:cNvCxnSpPr>
            <a:stCxn id="177" idx="2"/>
            <a:endCxn id="180" idx="1"/>
          </p:cNvCxnSpPr>
          <p:nvPr/>
        </p:nvCxnSpPr>
        <p:spPr>
          <a:xfrm rot="5400000" flipH="1" flipV="1">
            <a:off x="9693059" y="5433120"/>
            <a:ext cx="162112" cy="1754447"/>
          </a:xfrm>
          <a:prstGeom prst="bentConnector4">
            <a:avLst>
              <a:gd name="adj1" fmla="val -141014"/>
              <a:gd name="adj2" fmla="val 76605"/>
            </a:avLst>
          </a:prstGeom>
          <a:ln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/>
          <p:cNvSpPr/>
          <p:nvPr/>
        </p:nvSpPr>
        <p:spPr>
          <a:xfrm>
            <a:off x="5710601" y="6975097"/>
            <a:ext cx="148369" cy="804955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34" name="Rectangle 133"/>
          <p:cNvSpPr/>
          <p:nvPr/>
        </p:nvSpPr>
        <p:spPr>
          <a:xfrm>
            <a:off x="5853908" y="6975097"/>
            <a:ext cx="147942" cy="804955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76" name="Rectangle 175"/>
          <p:cNvSpPr/>
          <p:nvPr/>
        </p:nvSpPr>
        <p:spPr>
          <a:xfrm>
            <a:off x="5174553" y="5700943"/>
            <a:ext cx="1928480" cy="324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74" name="Rectangle 173"/>
          <p:cNvSpPr/>
          <p:nvPr/>
        </p:nvSpPr>
        <p:spPr>
          <a:xfrm>
            <a:off x="5174553" y="6067180"/>
            <a:ext cx="1928480" cy="324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77" name="Rectangle 176"/>
          <p:cNvSpPr/>
          <p:nvPr/>
        </p:nvSpPr>
        <p:spPr>
          <a:xfrm>
            <a:off x="7963346" y="6067180"/>
            <a:ext cx="1867091" cy="324220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81" name="Rectangle 180"/>
          <p:cNvSpPr/>
          <p:nvPr/>
        </p:nvSpPr>
        <p:spPr>
          <a:xfrm>
            <a:off x="10651339" y="5700943"/>
            <a:ext cx="1817980" cy="32421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80" name="Rectangle 179"/>
          <p:cNvSpPr/>
          <p:nvPr/>
        </p:nvSpPr>
        <p:spPr>
          <a:xfrm>
            <a:off x="10651339" y="6067178"/>
            <a:ext cx="1817980" cy="32421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94" name="Rectangle 193"/>
          <p:cNvSpPr/>
          <p:nvPr/>
        </p:nvSpPr>
        <p:spPr>
          <a:xfrm>
            <a:off x="2087979" y="6975097"/>
            <a:ext cx="3559854" cy="793551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39" name="Rectangle 138"/>
          <p:cNvSpPr/>
          <p:nvPr/>
        </p:nvSpPr>
        <p:spPr>
          <a:xfrm>
            <a:off x="2444706" y="5700941"/>
            <a:ext cx="1788498" cy="32421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40" name="Rectangle 139"/>
          <p:cNvSpPr/>
          <p:nvPr/>
        </p:nvSpPr>
        <p:spPr>
          <a:xfrm>
            <a:off x="2444706" y="5334705"/>
            <a:ext cx="1788498" cy="32421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41" name="Rectangle 140"/>
          <p:cNvSpPr/>
          <p:nvPr/>
        </p:nvSpPr>
        <p:spPr>
          <a:xfrm>
            <a:off x="2444706" y="4968469"/>
            <a:ext cx="1788498" cy="32421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70" name="Rectangle 169"/>
          <p:cNvSpPr/>
          <p:nvPr/>
        </p:nvSpPr>
        <p:spPr>
          <a:xfrm>
            <a:off x="2444707" y="6067180"/>
            <a:ext cx="1788498" cy="324219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42" name="Rectangle 141"/>
          <p:cNvSpPr/>
          <p:nvPr/>
        </p:nvSpPr>
        <p:spPr>
          <a:xfrm>
            <a:off x="2444707" y="6067178"/>
            <a:ext cx="1788498" cy="32421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43" name="Rectangle 142"/>
          <p:cNvSpPr/>
          <p:nvPr/>
        </p:nvSpPr>
        <p:spPr>
          <a:xfrm>
            <a:off x="5180002" y="6067178"/>
            <a:ext cx="1928480" cy="3242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44" name="Rectangle 143"/>
          <p:cNvSpPr/>
          <p:nvPr/>
        </p:nvSpPr>
        <p:spPr>
          <a:xfrm>
            <a:off x="7963345" y="6067178"/>
            <a:ext cx="1867091" cy="32422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45" name="Rectangle 144"/>
          <p:cNvSpPr/>
          <p:nvPr/>
        </p:nvSpPr>
        <p:spPr>
          <a:xfrm>
            <a:off x="10658379" y="6067176"/>
            <a:ext cx="1817980" cy="324219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56" name="Rectangle 155"/>
          <p:cNvSpPr/>
          <p:nvPr/>
        </p:nvSpPr>
        <p:spPr>
          <a:xfrm>
            <a:off x="7963345" y="5334707"/>
            <a:ext cx="1867091" cy="324220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57" name="Rectangle 156"/>
          <p:cNvSpPr/>
          <p:nvPr/>
        </p:nvSpPr>
        <p:spPr>
          <a:xfrm>
            <a:off x="5174551" y="5334707"/>
            <a:ext cx="1928480" cy="324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58" name="Rectangle 157"/>
          <p:cNvSpPr/>
          <p:nvPr/>
        </p:nvSpPr>
        <p:spPr>
          <a:xfrm>
            <a:off x="10651337" y="5334707"/>
            <a:ext cx="1817980" cy="32421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59" name="Rectangle 158"/>
          <p:cNvSpPr/>
          <p:nvPr/>
        </p:nvSpPr>
        <p:spPr>
          <a:xfrm>
            <a:off x="7963345" y="4968469"/>
            <a:ext cx="1867091" cy="324220"/>
          </a:xfrm>
          <a:prstGeom prst="rect">
            <a:avLst/>
          </a:prstGeom>
          <a:solidFill>
            <a:srgbClr val="FF99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60" name="Rectangle 159"/>
          <p:cNvSpPr/>
          <p:nvPr/>
        </p:nvSpPr>
        <p:spPr>
          <a:xfrm>
            <a:off x="5174551" y="4968469"/>
            <a:ext cx="1928480" cy="3242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b="1" dirty="0"/>
          </a:p>
        </p:txBody>
      </p:sp>
      <p:sp>
        <p:nvSpPr>
          <p:cNvPr id="161" name="Rectangle 160"/>
          <p:cNvSpPr/>
          <p:nvPr/>
        </p:nvSpPr>
        <p:spPr>
          <a:xfrm>
            <a:off x="10651337" y="4968469"/>
            <a:ext cx="1817980" cy="324219"/>
          </a:xfrm>
          <a:prstGeom prst="rect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62" name="Rectangle 161"/>
          <p:cNvSpPr/>
          <p:nvPr/>
        </p:nvSpPr>
        <p:spPr>
          <a:xfrm>
            <a:off x="1899650" y="6975097"/>
            <a:ext cx="148369" cy="804955"/>
          </a:xfrm>
          <a:prstGeom prst="rect">
            <a:avLst/>
          </a:prstGeom>
          <a:solidFill>
            <a:srgbClr val="00B0F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4" name="Rectangle 163"/>
          <p:cNvSpPr/>
          <p:nvPr/>
        </p:nvSpPr>
        <p:spPr>
          <a:xfrm>
            <a:off x="2087979" y="6986501"/>
            <a:ext cx="3559854" cy="7935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171" name="Rectangle 170"/>
          <p:cNvSpPr/>
          <p:nvPr/>
        </p:nvSpPr>
        <p:spPr>
          <a:xfrm>
            <a:off x="2988826" y="7981843"/>
            <a:ext cx="2731966" cy="79355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2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 tmFilter="0, 0; .2, .5; .8, .5; 1, 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250" autoRev="1" fill="hold"/>
                                        <p:tgtEl>
                                          <p:spTgt spid="5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6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7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4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2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0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7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2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6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0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2" fill="hold">
                      <p:stCondLst>
                        <p:cond delay="indefinite"/>
                      </p:stCondLst>
                      <p:childTnLst>
                        <p:par>
                          <p:cTn id="193" fill="hold">
                            <p:stCondLst>
                              <p:cond delay="0"/>
                            </p:stCondLst>
                            <p:childTnLst>
                              <p:par>
                                <p:cTn id="19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7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5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6" fill="hold">
                      <p:stCondLst>
                        <p:cond delay="indefinite"/>
                      </p:stCondLst>
                      <p:childTnLst>
                        <p:par>
                          <p:cTn id="207" fill="hold">
                            <p:stCondLst>
                              <p:cond delay="0"/>
                            </p:stCondLst>
                            <p:childTnLst>
                              <p:par>
                                <p:cTn id="20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56" grpId="0" animBg="1"/>
      <p:bldP spid="66" grpId="0" animBg="1"/>
      <p:bldP spid="73" grpId="0" animBg="1"/>
      <p:bldP spid="201" grpId="0" animBg="1"/>
      <p:bldP spid="211" grpId="0" animBg="1"/>
      <p:bldP spid="213" grpId="0" animBg="1"/>
      <p:bldP spid="215" grpId="0" animBg="1"/>
      <p:bldP spid="199" grpId="0" animBg="1"/>
      <p:bldP spid="217" grpId="0" animBg="1"/>
      <p:bldP spid="229" grpId="0" animBg="1"/>
      <p:bldP spid="230" grpId="0" animBg="1"/>
      <p:bldP spid="232" grpId="0" animBg="1"/>
      <p:bldP spid="233" grpId="0" animBg="1"/>
      <p:bldP spid="235" grpId="0" animBg="1"/>
      <p:bldP spid="236" grpId="0" animBg="1"/>
      <p:bldP spid="179" grpId="0" animBg="1"/>
      <p:bldP spid="133" grpId="0" animBg="1"/>
      <p:bldP spid="134" grpId="0" animBg="1"/>
      <p:bldP spid="176" grpId="0" animBg="1"/>
      <p:bldP spid="174" grpId="0" animBg="1"/>
      <p:bldP spid="177" grpId="0" animBg="1"/>
      <p:bldP spid="181" grpId="0" animBg="1"/>
      <p:bldP spid="180" grpId="0" animBg="1"/>
      <p:bldP spid="194" grpId="0" animBg="1"/>
      <p:bldP spid="139" grpId="0" animBg="1"/>
      <p:bldP spid="140" grpId="0" animBg="1"/>
      <p:bldP spid="141" grpId="0" animBg="1"/>
      <p:bldP spid="170" grpId="0" animBg="1"/>
      <p:bldP spid="142" grpId="0" animBg="1"/>
      <p:bldP spid="143" grpId="0" animBg="1"/>
      <p:bldP spid="144" grpId="0" animBg="1"/>
      <p:bldP spid="145" grpId="0" animBg="1"/>
      <p:bldP spid="156" grpId="0" animBg="1"/>
      <p:bldP spid="157" grpId="0" animBg="1"/>
      <p:bldP spid="158" grpId="0" animBg="1"/>
      <p:bldP spid="159" grpId="0" animBg="1"/>
      <p:bldP spid="160" grpId="0" animBg="1"/>
      <p:bldP spid="161" grpId="0" animBg="1"/>
      <p:bldP spid="162" grpId="0" animBg="1"/>
      <p:bldP spid="164" grpId="0" animBg="1"/>
      <p:bldP spid="17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Title 256"/>
          <p:cNvSpPr>
            <a:spLocks noGrp="1"/>
          </p:cNvSpPr>
          <p:nvPr>
            <p:ph type="title"/>
          </p:nvPr>
        </p:nvSpPr>
        <p:spPr>
          <a:xfrm>
            <a:off x="454036" y="194232"/>
            <a:ext cx="12103807" cy="1626129"/>
          </a:xfrm>
        </p:spPr>
        <p:txBody>
          <a:bodyPr/>
          <a:lstStyle/>
          <a:p>
            <a:r>
              <a:rPr lang="en-US" sz="4000" dirty="0" smtClean="0"/>
              <a:t>…throughput maximization approach in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parallelization</a:t>
            </a:r>
            <a:r>
              <a:rPr lang="en-US" sz="4000" dirty="0" smtClean="0"/>
              <a:t> can be capped by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Amdahl’ law</a:t>
            </a:r>
            <a:endParaRPr lang="en-US" sz="4000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" name="Groupe 114"/>
          <p:cNvGrpSpPr/>
          <p:nvPr/>
        </p:nvGrpSpPr>
        <p:grpSpPr>
          <a:xfrm>
            <a:off x="185866" y="2135187"/>
            <a:ext cx="12297815" cy="804955"/>
            <a:chOff x="130623" y="1462977"/>
            <a:chExt cx="8642681" cy="565800"/>
          </a:xfrm>
        </p:grpSpPr>
        <p:sp>
          <p:nvSpPr>
            <p:cNvPr id="90" name="Rectangle 89"/>
            <p:cNvSpPr/>
            <p:nvPr/>
          </p:nvSpPr>
          <p:spPr>
            <a:xfrm>
              <a:off x="1335036" y="1466985"/>
              <a:ext cx="7438268" cy="5577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6740901" y="1466985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478689" y="1466985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4" name="ZoneTexte 93"/>
            <p:cNvSpPr txBox="1"/>
            <p:nvPr/>
          </p:nvSpPr>
          <p:spPr>
            <a:xfrm flipH="1">
              <a:off x="130623" y="1552065"/>
              <a:ext cx="1204410" cy="3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Thread 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4931019" y="1462977"/>
              <a:ext cx="1547670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1945482" y="1466985"/>
              <a:ext cx="2501801" cy="557784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335033" y="1462977"/>
              <a:ext cx="1042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571724" y="1466985"/>
              <a:ext cx="134839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717540" y="1466985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1455328" y="1466985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4696685" y="1466985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4434473" y="1466985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7346917" y="1466985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7084705" y="1466985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968843" y="1462977"/>
              <a:ext cx="1039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550869" y="1466985"/>
              <a:ext cx="134839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6595085" y="1466985"/>
              <a:ext cx="134839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7201101" y="1466985"/>
              <a:ext cx="134839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" name="Groupe 115"/>
          <p:cNvGrpSpPr/>
          <p:nvPr/>
        </p:nvGrpSpPr>
        <p:grpSpPr>
          <a:xfrm>
            <a:off x="180975" y="6519623"/>
            <a:ext cx="12297815" cy="1803226"/>
            <a:chOff x="130626" y="2695797"/>
            <a:chExt cx="8642681" cy="1267481"/>
          </a:xfrm>
        </p:grpSpPr>
        <p:sp>
          <p:nvSpPr>
            <p:cNvPr id="183" name="Rectangle 182"/>
            <p:cNvSpPr/>
            <p:nvPr/>
          </p:nvSpPr>
          <p:spPr>
            <a:xfrm>
              <a:off x="1335039" y="2699805"/>
              <a:ext cx="7438268" cy="5577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1335039" y="3405494"/>
              <a:ext cx="7438268" cy="5577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1548928" y="3405494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5938371" y="2699805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1717540" y="3405494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5664127" y="2699805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1461778" y="3405494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5843329" y="3405494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4294496" y="3405494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4020465" y="3405494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36" name="Rectangle 235"/>
            <p:cNvSpPr/>
            <p:nvPr/>
          </p:nvSpPr>
          <p:spPr>
            <a:xfrm>
              <a:off x="5569298" y="3405494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9" name="ZoneTexte 48"/>
            <p:cNvSpPr txBox="1"/>
            <p:nvPr/>
          </p:nvSpPr>
          <p:spPr>
            <a:xfrm flipH="1">
              <a:off x="130626" y="2780877"/>
              <a:ext cx="1204410" cy="3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Thread 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50" name="ZoneTexte 49"/>
            <p:cNvSpPr txBox="1"/>
            <p:nvPr/>
          </p:nvSpPr>
          <p:spPr>
            <a:xfrm flipH="1">
              <a:off x="130626" y="3474877"/>
              <a:ext cx="1204410" cy="3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Thread 2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5548265" y="2695797"/>
              <a:ext cx="1039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1467390" y="2699805"/>
              <a:ext cx="2501801" cy="557784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1335036" y="2695797"/>
              <a:ext cx="1042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1945482" y="3405494"/>
              <a:ext cx="2074984" cy="5577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4000595" y="2695797"/>
              <a:ext cx="1547670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1467390" y="2699805"/>
              <a:ext cx="2501801" cy="5577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4521021" y="3405494"/>
              <a:ext cx="1027244" cy="5577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4000596" y="2699805"/>
              <a:ext cx="1547670" cy="557784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780523" y="2699805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685694" y="3405494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4136861" y="3405494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" name="Groupe 116"/>
          <p:cNvGrpSpPr/>
          <p:nvPr/>
        </p:nvGrpSpPr>
        <p:grpSpPr>
          <a:xfrm>
            <a:off x="180975" y="3776423"/>
            <a:ext cx="12297815" cy="1791906"/>
            <a:chOff x="182743" y="4663359"/>
            <a:chExt cx="8642681" cy="1259524"/>
          </a:xfrm>
        </p:grpSpPr>
        <p:sp>
          <p:nvSpPr>
            <p:cNvPr id="61" name="Rectangle 60"/>
            <p:cNvSpPr/>
            <p:nvPr/>
          </p:nvSpPr>
          <p:spPr>
            <a:xfrm>
              <a:off x="1387156" y="4667367"/>
              <a:ext cx="7438268" cy="5577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387156" y="5365099"/>
              <a:ext cx="7438268" cy="55778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785380" y="4667367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180997" y="5365099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1491424" y="4667367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884199" y="5365099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835023" y="4667367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4446060" y="4667367"/>
              <a:ext cx="227942" cy="557784"/>
            </a:xfrm>
            <a:prstGeom prst="rect">
              <a:avLst/>
            </a:prstGeom>
            <a:solidFill>
              <a:srgbClr val="92D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4166936" y="4667367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3560992" y="4667367"/>
              <a:ext cx="116396" cy="557784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77" name="ZoneTexte 76"/>
            <p:cNvSpPr txBox="1"/>
            <p:nvPr/>
          </p:nvSpPr>
          <p:spPr>
            <a:xfrm flipH="1">
              <a:off x="182743" y="4736415"/>
              <a:ext cx="1204410" cy="3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Thread 1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78" name="ZoneTexte 77"/>
            <p:cNvSpPr txBox="1"/>
            <p:nvPr/>
          </p:nvSpPr>
          <p:spPr>
            <a:xfrm flipH="1">
              <a:off x="182743" y="5430415"/>
              <a:ext cx="1204410" cy="367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smtClean="0">
                  <a:latin typeface="+mj-lt"/>
                </a:rPr>
                <a:t>Thread 2</a:t>
              </a:r>
              <a:endParaRPr lang="en-US" sz="2800" dirty="0">
                <a:latin typeface="+mj-lt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4062965" y="4663359"/>
              <a:ext cx="1039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1387156" y="5365099"/>
              <a:ext cx="2501801" cy="557784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1387153" y="4663359"/>
              <a:ext cx="104271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2013322" y="4663359"/>
              <a:ext cx="1547670" cy="565800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1627745" y="4667367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3677388" y="4667367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4288425" y="4667367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4020466" y="5365099"/>
              <a:ext cx="157635" cy="557784"/>
            </a:xfrm>
            <a:prstGeom prst="rect">
              <a:avLst/>
            </a:prstGeom>
            <a:solidFill>
              <a:srgbClr val="FF99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70" name="ZoneTexte 69"/>
          <p:cNvSpPr txBox="1"/>
          <p:nvPr/>
        </p:nvSpPr>
        <p:spPr>
          <a:xfrm>
            <a:off x="1894754" y="5626251"/>
            <a:ext cx="4804051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dirty="0" smtClean="0">
                <a:latin typeface="+mj-lt"/>
              </a:rPr>
              <a:t>Parallel - No memory limitation</a:t>
            </a:r>
            <a:endParaRPr lang="en-US" dirty="0">
              <a:latin typeface="+mj-lt"/>
            </a:endParaRPr>
          </a:p>
        </p:txBody>
      </p:sp>
      <p:sp>
        <p:nvSpPr>
          <p:cNvPr id="71" name="ZoneTexte 70"/>
          <p:cNvSpPr txBox="1"/>
          <p:nvPr/>
        </p:nvSpPr>
        <p:spPr>
          <a:xfrm>
            <a:off x="1869198" y="8363504"/>
            <a:ext cx="6625062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dirty="0" smtClean="0">
                <a:latin typeface="+mj-lt"/>
              </a:rPr>
              <a:t>Parallel - Memory constrained environment</a:t>
            </a:r>
            <a:endParaRPr lang="en-US" dirty="0">
              <a:latin typeface="+mj-lt"/>
            </a:endParaRPr>
          </a:p>
        </p:txBody>
      </p:sp>
      <p:sp>
        <p:nvSpPr>
          <p:cNvPr id="91" name="ZoneTexte 90"/>
          <p:cNvSpPr txBox="1"/>
          <p:nvPr/>
        </p:nvSpPr>
        <p:spPr>
          <a:xfrm>
            <a:off x="1893692" y="2940143"/>
            <a:ext cx="4544364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dirty="0" smtClean="0">
                <a:latin typeface="+mj-lt"/>
              </a:rPr>
              <a:t>Serial - No memory limitation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  <p:bldP spid="71" grpId="0"/>
      <p:bldP spid="9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spcAft>
                <a:spcPts val="1800"/>
              </a:spcAft>
            </a:pPr>
            <a:r>
              <a:rPr lang="en-US" dirty="0" smtClean="0"/>
              <a:t>Where are</a:t>
            </a:r>
            <a:r>
              <a:rPr lang="en-US" baseline="0" dirty="0" smtClean="0"/>
              <a:t> we </a:t>
            </a:r>
            <a:r>
              <a:rPr lang="en-US" baseline="0" dirty="0" smtClean="0">
                <a:solidFill>
                  <a:srgbClr val="FFBF40"/>
                </a:solidFill>
              </a:rPr>
              <a:t>today</a:t>
            </a:r>
          </a:p>
          <a:p>
            <a:pPr lvl="0">
              <a:spcAft>
                <a:spcPts val="1800"/>
              </a:spcAft>
            </a:pPr>
            <a:r>
              <a:rPr lang="en-US" dirty="0" smtClean="0"/>
              <a:t>The </a:t>
            </a:r>
            <a:r>
              <a:rPr lang="en-US" dirty="0" smtClean="0">
                <a:solidFill>
                  <a:srgbClr val="FFBF40"/>
                </a:solidFill>
              </a:rPr>
              <a:t>pathfinding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smtClean="0"/>
              <a:t>challenge : from </a:t>
            </a:r>
            <a:r>
              <a:rPr lang="en-US" dirty="0" smtClean="0">
                <a:solidFill>
                  <a:srgbClr val="FFBF40"/>
                </a:solidFill>
              </a:rPr>
              <a:t>throughput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smtClean="0"/>
              <a:t>to </a:t>
            </a:r>
            <a:r>
              <a:rPr lang="en-US" dirty="0" smtClean="0">
                <a:solidFill>
                  <a:srgbClr val="FFBF40"/>
                </a:solidFill>
              </a:rPr>
              <a:t>realtime</a:t>
            </a:r>
            <a:endParaRPr lang="en-US" baseline="0" dirty="0" smtClean="0">
              <a:solidFill>
                <a:srgbClr val="FFBF40"/>
              </a:solidFill>
            </a:endParaRPr>
          </a:p>
          <a:p>
            <a:pPr lvl="0">
              <a:spcAft>
                <a:spcPts val="1800"/>
              </a:spcAft>
            </a:pPr>
            <a:r>
              <a:rPr lang="en-US" baseline="0" dirty="0" smtClean="0"/>
              <a:t>MASAI :</a:t>
            </a:r>
            <a:r>
              <a:rPr lang="en-US" dirty="0" smtClean="0"/>
              <a:t> the premises of an AI massive parallel </a:t>
            </a:r>
            <a:r>
              <a:rPr lang="en-US" baseline="0" dirty="0" smtClean="0"/>
              <a:t>solution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avoid that, </a:t>
            </a:r>
            <a:r>
              <a:rPr lang="en-US" dirty="0" smtClean="0"/>
              <a:t>the </a:t>
            </a:r>
            <a:r>
              <a:rPr lang="en-US" dirty="0" smtClean="0"/>
              <a:t>Pathfinding</a:t>
            </a:r>
            <a:r>
              <a:rPr lang="en-US" dirty="0" smtClean="0"/>
              <a:t> </a:t>
            </a:r>
            <a:r>
              <a:rPr lang="en-US" dirty="0" smtClean="0"/>
              <a:t>solution needs to find more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task parallelism </a:t>
            </a:r>
            <a:r>
              <a:rPr lang="en-US" dirty="0" smtClean="0"/>
              <a:t>on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time dimension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3725" y="2592387"/>
            <a:ext cx="11762080" cy="6253756"/>
          </a:xfrm>
        </p:spPr>
        <p:txBody>
          <a:bodyPr/>
          <a:lstStyle/>
          <a:p>
            <a:pPr>
              <a:buNone/>
            </a:pPr>
            <a:r>
              <a:rPr lang="en-US" sz="4000" dirty="0" smtClean="0"/>
              <a:t>Moving from </a:t>
            </a:r>
          </a:p>
          <a:p>
            <a:pPr>
              <a:buNone/>
            </a:pPr>
            <a:endParaRPr lang="en-US" sz="4000" dirty="0" smtClean="0"/>
          </a:p>
          <a:p>
            <a:pPr algn="ctr">
              <a:buNone/>
            </a:pPr>
            <a:r>
              <a:rPr lang="en-US" sz="4000" dirty="0" smtClean="0">
                <a:solidFill>
                  <a:srgbClr val="FFD071"/>
                </a:solidFill>
              </a:rPr>
              <a:t>“How to solve all the work within a frame”</a:t>
            </a:r>
          </a:p>
          <a:p>
            <a:pPr>
              <a:buNone/>
            </a:pPr>
            <a:endParaRPr lang="fr-CA" sz="4000" dirty="0" smtClean="0"/>
          </a:p>
          <a:p>
            <a:pPr>
              <a:buNone/>
            </a:pPr>
            <a:r>
              <a:rPr lang="fr-CA" sz="4000" dirty="0" smtClean="0"/>
              <a:t>To</a:t>
            </a:r>
          </a:p>
          <a:p>
            <a:pPr>
              <a:buNone/>
            </a:pPr>
            <a:endParaRPr lang="fr-CA" sz="4000" dirty="0" smtClean="0"/>
          </a:p>
          <a:p>
            <a:pPr marL="487878" lvl="2" indent="-487878" algn="ctr">
              <a:buClrTx/>
              <a:buSzTx/>
              <a:buNone/>
            </a:pPr>
            <a:r>
              <a:rPr lang="en-US" sz="4000" dirty="0" smtClean="0">
                <a:solidFill>
                  <a:srgbClr val="FFD071"/>
                </a:solidFill>
              </a:rPr>
              <a:t>“How to distribute work across several frames”</a:t>
            </a:r>
          </a:p>
          <a:p>
            <a:pPr>
              <a:buFont typeface="Arial" pitchFamily="34" charset="0"/>
              <a:buChar char="•"/>
            </a:pPr>
            <a:endParaRPr lang="en-US" sz="46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Picture 86" descr="Kynapse_7_HumanIK.tif"/>
          <p:cNvPicPr>
            <a:picLocks noChangeAspect="1"/>
          </p:cNvPicPr>
          <p:nvPr/>
        </p:nvPicPr>
        <p:blipFill>
          <a:blip r:embed="rId3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88" name="Rectangle 87"/>
          <p:cNvSpPr/>
          <p:nvPr/>
        </p:nvSpPr>
        <p:spPr bwMode="auto">
          <a:xfrm>
            <a:off x="28575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35" y="-74613"/>
            <a:ext cx="12205803" cy="1626129"/>
          </a:xfrm>
        </p:spPr>
        <p:txBody>
          <a:bodyPr/>
          <a:lstStyle/>
          <a:p>
            <a:pPr algn="ctr"/>
            <a:r>
              <a:rPr lang="en-US" sz="3200" dirty="0" smtClean="0"/>
              <a:t>A good illustration is describing Pathfinding as a </a:t>
            </a:r>
            <a:br>
              <a:rPr lang="en-US" sz="3200" dirty="0" smtClean="0"/>
            </a:b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statechart</a:t>
            </a: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3200" dirty="0" smtClean="0"/>
              <a:t>with 4 </a:t>
            </a: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orthogonal</a:t>
            </a:r>
            <a:r>
              <a:rPr lang="en-US" sz="3200" dirty="0" smtClean="0"/>
              <a:t> states</a:t>
            </a:r>
            <a:endParaRPr lang="en-US" sz="3200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Flowchart: Alternate Process 6"/>
          <p:cNvSpPr/>
          <p:nvPr/>
        </p:nvSpPr>
        <p:spPr>
          <a:xfrm>
            <a:off x="5216619" y="1525587"/>
            <a:ext cx="2634305" cy="1086254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Stopped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Arrow Connector 23"/>
          <p:cNvCxnSpPr>
            <a:stCxn id="10" idx="1"/>
            <a:endCxn id="7" idx="1"/>
          </p:cNvCxnSpPr>
          <p:nvPr/>
        </p:nvCxnSpPr>
        <p:spPr>
          <a:xfrm rot="10800000" flipH="1">
            <a:off x="559479" y="2068714"/>
            <a:ext cx="4657139" cy="4166143"/>
          </a:xfrm>
          <a:prstGeom prst="bentConnector3">
            <a:avLst>
              <a:gd name="adj1" fmla="val -6985"/>
            </a:avLst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56306" y="2040458"/>
            <a:ext cx="2058106" cy="439147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000" dirty="0" smtClean="0">
                <a:latin typeface="+mj-lt"/>
              </a:rPr>
              <a:t>Path Not Found</a:t>
            </a:r>
            <a:endParaRPr lang="en-US" sz="3200" dirty="0">
              <a:latin typeface="+mj-lt"/>
            </a:endParaRPr>
          </a:p>
        </p:txBody>
      </p:sp>
      <p:cxnSp>
        <p:nvCxnSpPr>
          <p:cNvPr id="71" name="Straight Arrow Connector 23"/>
          <p:cNvCxnSpPr>
            <a:stCxn id="10" idx="3"/>
            <a:endCxn id="7" idx="3"/>
          </p:cNvCxnSpPr>
          <p:nvPr/>
        </p:nvCxnSpPr>
        <p:spPr>
          <a:xfrm flipH="1" flipV="1">
            <a:off x="7850924" y="2068714"/>
            <a:ext cx="4650661" cy="4166143"/>
          </a:xfrm>
          <a:prstGeom prst="bentConnector3">
            <a:avLst>
              <a:gd name="adj1" fmla="val -6994"/>
            </a:avLst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10473390" y="2039394"/>
            <a:ext cx="1588683" cy="439147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000" dirty="0" smtClean="0">
                <a:latin typeface="+mj-lt"/>
              </a:rPr>
              <a:t>Has Arrived</a:t>
            </a:r>
            <a:endParaRPr lang="en-US" sz="3200" dirty="0">
              <a:latin typeface="+mj-lt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59480" y="3054148"/>
            <a:ext cx="12053032" cy="6362547"/>
            <a:chOff x="559480" y="3054148"/>
            <a:chExt cx="12053032" cy="6362547"/>
          </a:xfrm>
        </p:grpSpPr>
        <p:sp>
          <p:nvSpPr>
            <p:cNvPr id="10" name="Flowchart: Alternate Process 9"/>
            <p:cNvSpPr/>
            <p:nvPr/>
          </p:nvSpPr>
          <p:spPr>
            <a:xfrm>
              <a:off x="559480" y="3054148"/>
              <a:ext cx="11942106" cy="6361417"/>
            </a:xfrm>
            <a:prstGeom prst="flowChartAlternateProcess">
              <a:avLst/>
            </a:prstGeom>
            <a:solidFill>
              <a:schemeClr val="bg1">
                <a:lumMod val="50000"/>
                <a:lumOff val="50000"/>
                <a:alpha val="1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t"/>
            <a:lstStyle/>
            <a:p>
              <a:pPr algn="ctr"/>
              <a:r>
                <a:rPr lang="en-US" sz="3200" dirty="0" smtClean="0"/>
                <a:t>Active</a:t>
              </a:r>
              <a:endParaRPr lang="en-US" dirty="0" smtClean="0"/>
            </a:p>
          </p:txBody>
        </p:sp>
        <p:cxnSp>
          <p:nvCxnSpPr>
            <p:cNvPr id="12" name="Straight Connector 11"/>
            <p:cNvCxnSpPr/>
            <p:nvPr/>
          </p:nvCxnSpPr>
          <p:spPr>
            <a:xfrm rot="16200000" flipH="1">
              <a:off x="1003709" y="6707000"/>
              <a:ext cx="5417136" cy="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lowchart: Alternate Process 34"/>
            <p:cNvSpPr/>
            <p:nvPr/>
          </p:nvSpPr>
          <p:spPr>
            <a:xfrm>
              <a:off x="3818405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2400" dirty="0" smtClean="0"/>
                <a:t>Target Selection</a:t>
              </a:r>
            </a:p>
          </p:txBody>
        </p:sp>
        <p:sp>
          <p:nvSpPr>
            <p:cNvPr id="36" name="Flowchart: Alternate Process 35"/>
            <p:cNvSpPr/>
            <p:nvPr/>
          </p:nvSpPr>
          <p:spPr>
            <a:xfrm>
              <a:off x="4180931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No Target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7" name="Flowchart: Alternate Process 36"/>
            <p:cNvSpPr/>
            <p:nvPr/>
          </p:nvSpPr>
          <p:spPr>
            <a:xfrm>
              <a:off x="4180931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Selecting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Target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38" name="Flowchart: Alternate Process 37"/>
            <p:cNvSpPr/>
            <p:nvPr/>
          </p:nvSpPr>
          <p:spPr>
            <a:xfrm>
              <a:off x="4180931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Target 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Found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39" name="Straight Arrow Connector 38"/>
            <p:cNvCxnSpPr>
              <a:stCxn id="36" idx="2"/>
              <a:endCxn id="37" idx="0"/>
            </p:cNvCxnSpPr>
            <p:nvPr/>
          </p:nvCxnSpPr>
          <p:spPr>
            <a:xfrm rot="5400000">
              <a:off x="4992136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TextBox 39"/>
            <p:cNvSpPr txBox="1"/>
            <p:nvPr/>
          </p:nvSpPr>
          <p:spPr>
            <a:xfrm>
              <a:off x="4462346" y="5839202"/>
              <a:ext cx="1415303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Path Updated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41" name="Straight Arrow Connector 40"/>
            <p:cNvCxnSpPr>
              <a:stCxn id="37" idx="2"/>
              <a:endCxn id="38" idx="0"/>
            </p:cNvCxnSpPr>
            <p:nvPr/>
          </p:nvCxnSpPr>
          <p:spPr>
            <a:xfrm rot="5400000">
              <a:off x="5010994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4553736" y="7173440"/>
              <a:ext cx="1390744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Target Found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43" name="Straight Arrow Connector 23"/>
            <p:cNvCxnSpPr>
              <a:stCxn id="38" idx="1"/>
              <a:endCxn id="36" idx="1"/>
            </p:cNvCxnSpPr>
            <p:nvPr/>
          </p:nvCxnSpPr>
          <p:spPr>
            <a:xfrm rot="10800000">
              <a:off x="4180930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 rot="5400000">
              <a:off x="3435181" y="6633543"/>
              <a:ext cx="1238972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Has arrived</a:t>
              </a:r>
              <a:endParaRPr lang="en-US" sz="2000" b="1" dirty="0">
                <a:latin typeface="+mj-lt"/>
              </a:endParaRPr>
            </a:p>
          </p:txBody>
        </p:sp>
        <p:sp>
          <p:nvSpPr>
            <p:cNvPr id="46" name="Flowchart: Alternate Process 45"/>
            <p:cNvSpPr/>
            <p:nvPr/>
          </p:nvSpPr>
          <p:spPr>
            <a:xfrm>
              <a:off x="6689855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2400" dirty="0" smtClean="0"/>
                <a:t>DA Target</a:t>
              </a:r>
            </a:p>
          </p:txBody>
        </p:sp>
        <p:sp>
          <p:nvSpPr>
            <p:cNvPr id="47" name="Flowchart: Alternate Process 46"/>
            <p:cNvSpPr/>
            <p:nvPr/>
          </p:nvSpPr>
          <p:spPr>
            <a:xfrm>
              <a:off x="7052381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No DA Target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8" name="Flowchart: Alternate Process 47"/>
            <p:cNvSpPr/>
            <p:nvPr/>
          </p:nvSpPr>
          <p:spPr>
            <a:xfrm>
              <a:off x="7052381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Computing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DA Target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49" name="Flowchart: Alternate Process 48"/>
            <p:cNvSpPr/>
            <p:nvPr/>
          </p:nvSpPr>
          <p:spPr>
            <a:xfrm>
              <a:off x="7052381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DA Target 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Computed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Straight Arrow Connector 49"/>
            <p:cNvCxnSpPr>
              <a:stCxn id="47" idx="2"/>
              <a:endCxn id="48" idx="0"/>
            </p:cNvCxnSpPr>
            <p:nvPr/>
          </p:nvCxnSpPr>
          <p:spPr>
            <a:xfrm rot="5400000">
              <a:off x="7863586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7253927" y="5792344"/>
              <a:ext cx="1560662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Target Updated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52" name="Straight Arrow Connector 51"/>
            <p:cNvCxnSpPr>
              <a:stCxn id="48" idx="2"/>
              <a:endCxn id="49" idx="0"/>
            </p:cNvCxnSpPr>
            <p:nvPr/>
          </p:nvCxnSpPr>
          <p:spPr>
            <a:xfrm rot="5400000">
              <a:off x="7882445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7263660" y="7144056"/>
              <a:ext cx="1693456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DA Target Found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54" name="Straight Arrow Connector 23"/>
            <p:cNvCxnSpPr>
              <a:stCxn id="49" idx="1"/>
              <a:endCxn id="47" idx="1"/>
            </p:cNvCxnSpPr>
            <p:nvPr/>
          </p:nvCxnSpPr>
          <p:spPr>
            <a:xfrm rot="10800000">
              <a:off x="7052380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 rot="5400000">
              <a:off x="6328500" y="6589384"/>
              <a:ext cx="1238972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Has arrived</a:t>
              </a:r>
              <a:endParaRPr lang="en-US" sz="2000" b="1" dirty="0">
                <a:latin typeface="+mj-lt"/>
              </a:endParaRPr>
            </a:p>
          </p:txBody>
        </p:sp>
        <p:sp>
          <p:nvSpPr>
            <p:cNvPr id="58" name="Flowchart: Alternate Process 57"/>
            <p:cNvSpPr/>
            <p:nvPr/>
          </p:nvSpPr>
          <p:spPr>
            <a:xfrm>
              <a:off x="9578279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2400" dirty="0" smtClean="0"/>
                <a:t>Steering</a:t>
              </a:r>
              <a:endParaRPr lang="en-US" sz="2000" dirty="0" smtClean="0"/>
            </a:p>
          </p:txBody>
        </p:sp>
        <p:sp>
          <p:nvSpPr>
            <p:cNvPr id="59" name="Flowchart: Alternate Process 58"/>
            <p:cNvSpPr/>
            <p:nvPr/>
          </p:nvSpPr>
          <p:spPr>
            <a:xfrm>
              <a:off x="9940805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No  Steering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0" name="Flowchart: Alternate Process 59"/>
            <p:cNvSpPr/>
            <p:nvPr/>
          </p:nvSpPr>
          <p:spPr>
            <a:xfrm>
              <a:off x="9940805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Computing Steering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61" name="Flowchart: Alternate Process 60"/>
            <p:cNvSpPr/>
            <p:nvPr/>
          </p:nvSpPr>
          <p:spPr>
            <a:xfrm>
              <a:off x="9940805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Steering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Computed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Straight Arrow Connector 61"/>
            <p:cNvCxnSpPr>
              <a:stCxn id="59" idx="2"/>
              <a:endCxn id="60" idx="0"/>
            </p:cNvCxnSpPr>
            <p:nvPr/>
          </p:nvCxnSpPr>
          <p:spPr>
            <a:xfrm rot="5400000">
              <a:off x="10752010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9982420" y="5785794"/>
              <a:ext cx="1863374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DA Target Updated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64" name="Straight Arrow Connector 63"/>
            <p:cNvCxnSpPr>
              <a:stCxn id="60" idx="2"/>
              <a:endCxn id="61" idx="0"/>
            </p:cNvCxnSpPr>
            <p:nvPr/>
          </p:nvCxnSpPr>
          <p:spPr>
            <a:xfrm rot="5400000">
              <a:off x="10770869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9993473" y="7132164"/>
              <a:ext cx="1913836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Steering Computed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66" name="Straight Arrow Connector 23"/>
            <p:cNvCxnSpPr>
              <a:stCxn id="61" idx="1"/>
              <a:endCxn id="59" idx="1"/>
            </p:cNvCxnSpPr>
            <p:nvPr/>
          </p:nvCxnSpPr>
          <p:spPr>
            <a:xfrm rot="10800000">
              <a:off x="9940805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 rot="5400000">
              <a:off x="9201325" y="6589384"/>
              <a:ext cx="1238972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Has arrived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68" name="Straight Connector 67"/>
            <p:cNvCxnSpPr/>
            <p:nvPr/>
          </p:nvCxnSpPr>
          <p:spPr>
            <a:xfrm rot="5400000">
              <a:off x="3887025" y="6707002"/>
              <a:ext cx="5417127" cy="2260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rot="5400000">
              <a:off x="6775039" y="6707001"/>
              <a:ext cx="5417131" cy="1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Flowchart: Alternate Process 68"/>
            <p:cNvSpPr/>
            <p:nvPr/>
          </p:nvSpPr>
          <p:spPr>
            <a:xfrm>
              <a:off x="818399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2400" dirty="0" smtClean="0"/>
                <a:t>Path Planning</a:t>
              </a:r>
            </a:p>
          </p:txBody>
        </p:sp>
        <p:sp>
          <p:nvSpPr>
            <p:cNvPr id="72" name="Flowchart: Alternate Process 71"/>
            <p:cNvSpPr/>
            <p:nvPr/>
          </p:nvSpPr>
          <p:spPr>
            <a:xfrm>
              <a:off x="1180924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No Path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3" name="Flowchart: Alternate Process 72"/>
            <p:cNvSpPr/>
            <p:nvPr/>
          </p:nvSpPr>
          <p:spPr>
            <a:xfrm>
              <a:off x="1180924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Searching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Path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5" name="Flowchart: Alternate Process 74"/>
            <p:cNvSpPr/>
            <p:nvPr/>
          </p:nvSpPr>
          <p:spPr>
            <a:xfrm>
              <a:off x="1180924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Path</a:t>
              </a:r>
            </a:p>
            <a:p>
              <a:pPr algn="ctr"/>
              <a:r>
                <a:rPr lang="en-US" sz="2000" dirty="0" smtClean="0">
                  <a:solidFill>
                    <a:schemeClr val="tx1"/>
                  </a:solidFill>
                </a:rPr>
                <a:t>Found</a:t>
              </a:r>
              <a:endParaRPr 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76" name="Straight Arrow Connector 75"/>
            <p:cNvCxnSpPr>
              <a:stCxn id="72" idx="2"/>
              <a:endCxn id="73" idx="0"/>
            </p:cNvCxnSpPr>
            <p:nvPr/>
          </p:nvCxnSpPr>
          <p:spPr>
            <a:xfrm rot="5400000">
              <a:off x="1992130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TextBox 76"/>
            <p:cNvSpPr txBox="1"/>
            <p:nvPr/>
          </p:nvSpPr>
          <p:spPr>
            <a:xfrm>
              <a:off x="1339507" y="5839202"/>
              <a:ext cx="1654150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New Destination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78" name="Straight Arrow Connector 77"/>
            <p:cNvCxnSpPr>
              <a:stCxn id="73" idx="2"/>
              <a:endCxn id="75" idx="0"/>
            </p:cNvCxnSpPr>
            <p:nvPr/>
          </p:nvCxnSpPr>
          <p:spPr>
            <a:xfrm rot="5400000">
              <a:off x="2010988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TextBox 78"/>
            <p:cNvSpPr txBox="1"/>
            <p:nvPr/>
          </p:nvSpPr>
          <p:spPr>
            <a:xfrm>
              <a:off x="1552943" y="7187088"/>
              <a:ext cx="1245384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Path Found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80" name="Straight Arrow Connector 23"/>
            <p:cNvCxnSpPr>
              <a:stCxn id="75" idx="1"/>
              <a:endCxn id="72" idx="1"/>
            </p:cNvCxnSpPr>
            <p:nvPr/>
          </p:nvCxnSpPr>
          <p:spPr>
            <a:xfrm rot="10800000">
              <a:off x="1180924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/>
            <p:cNvSpPr txBox="1"/>
            <p:nvPr/>
          </p:nvSpPr>
          <p:spPr>
            <a:xfrm rot="5400000">
              <a:off x="456841" y="6633543"/>
              <a:ext cx="1238972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Has arrived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86" name="Straight Connector 85"/>
            <p:cNvCxnSpPr/>
            <p:nvPr/>
          </p:nvCxnSpPr>
          <p:spPr>
            <a:xfrm flipV="1">
              <a:off x="559480" y="3998431"/>
              <a:ext cx="11942106" cy="3"/>
            </a:xfrm>
            <a:prstGeom prst="line">
              <a:avLst/>
            </a:prstGeom>
            <a:ln w="38100"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23"/>
            <p:cNvCxnSpPr/>
            <p:nvPr/>
          </p:nvCxnSpPr>
          <p:spPr>
            <a:xfrm flipV="1">
              <a:off x="3250522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TextBox 94"/>
            <p:cNvSpPr txBox="1"/>
            <p:nvPr/>
          </p:nvSpPr>
          <p:spPr>
            <a:xfrm rot="5400000">
              <a:off x="2560701" y="7276113"/>
              <a:ext cx="1654150" cy="346814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1400" b="1" dirty="0" smtClean="0">
                  <a:latin typeface="+mj-lt"/>
                </a:rPr>
                <a:t>New Destination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96" name="Straight Arrow Connector 23"/>
            <p:cNvCxnSpPr/>
            <p:nvPr/>
          </p:nvCxnSpPr>
          <p:spPr>
            <a:xfrm flipV="1">
              <a:off x="6250528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TextBox 98"/>
            <p:cNvSpPr txBox="1"/>
            <p:nvPr/>
          </p:nvSpPr>
          <p:spPr>
            <a:xfrm rot="5400000">
              <a:off x="5875990" y="7190890"/>
              <a:ext cx="1415303" cy="562258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14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1400" b="1" dirty="0" smtClean="0">
                  <a:latin typeface="+mj-lt"/>
                </a:rPr>
                <a:t>Path Updated</a:t>
              </a:r>
              <a:endParaRPr lang="en-US" sz="2000" b="1" dirty="0">
                <a:latin typeface="+mj-lt"/>
              </a:endParaRPr>
            </a:p>
          </p:txBody>
        </p:sp>
        <p:cxnSp>
          <p:nvCxnSpPr>
            <p:cNvPr id="100" name="Straight Arrow Connector 23"/>
            <p:cNvCxnSpPr/>
            <p:nvPr/>
          </p:nvCxnSpPr>
          <p:spPr>
            <a:xfrm flipV="1">
              <a:off x="9121978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Arrow Connector 23"/>
            <p:cNvCxnSpPr/>
            <p:nvPr/>
          </p:nvCxnSpPr>
          <p:spPr>
            <a:xfrm flipV="1">
              <a:off x="12010403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6" name="TextBox 105"/>
            <p:cNvSpPr txBox="1"/>
            <p:nvPr/>
          </p:nvSpPr>
          <p:spPr>
            <a:xfrm rot="5400000">
              <a:off x="8670490" y="7120908"/>
              <a:ext cx="1560663" cy="562258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14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1400" b="1" dirty="0" smtClean="0">
                  <a:latin typeface="+mj-lt"/>
                </a:rPr>
                <a:t>Target Updated</a:t>
              </a:r>
              <a:endParaRPr lang="en-US" sz="2000" b="1" dirty="0">
                <a:latin typeface="+mj-lt"/>
              </a:endParaRPr>
            </a:p>
          </p:txBody>
        </p:sp>
        <p:sp>
          <p:nvSpPr>
            <p:cNvPr id="107" name="TextBox 106"/>
            <p:cNvSpPr txBox="1"/>
            <p:nvPr/>
          </p:nvSpPr>
          <p:spPr>
            <a:xfrm rot="5400000">
              <a:off x="11399696" y="7108673"/>
              <a:ext cx="1863374" cy="562258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14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1400" b="1" dirty="0" smtClean="0">
                  <a:latin typeface="+mj-lt"/>
                </a:rPr>
                <a:t>DA Target Updated</a:t>
              </a:r>
              <a:endParaRPr lang="en-US" sz="2000" b="1" dirty="0">
                <a:latin typeface="+mj-lt"/>
              </a:endParaRPr>
            </a:p>
          </p:txBody>
        </p:sp>
      </p:grpSp>
      <p:cxnSp>
        <p:nvCxnSpPr>
          <p:cNvPr id="127" name="Straight Arrow Connector 23"/>
          <p:cNvCxnSpPr>
            <a:stCxn id="7" idx="2"/>
            <a:endCxn id="10" idx="0"/>
          </p:cNvCxnSpPr>
          <p:nvPr/>
        </p:nvCxnSpPr>
        <p:spPr>
          <a:xfrm rot="5400000">
            <a:off x="6310999" y="2831375"/>
            <a:ext cx="442307" cy="3239"/>
          </a:xfrm>
          <a:prstGeom prst="bentConnector3">
            <a:avLst>
              <a:gd name="adj1" fmla="val 50000"/>
            </a:avLst>
          </a:prstGeom>
          <a:ln w="381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/>
          <p:cNvSpPr txBox="1"/>
          <p:nvPr/>
        </p:nvSpPr>
        <p:spPr>
          <a:xfrm>
            <a:off x="4594050" y="2648822"/>
            <a:ext cx="1850298" cy="39408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New Destination</a:t>
            </a:r>
            <a:endParaRPr lang="en-US" dirty="0">
              <a:latin typeface="+mj-lt"/>
            </a:endParaRPr>
          </a:p>
        </p:txBody>
      </p:sp>
      <p:sp>
        <p:nvSpPr>
          <p:cNvPr id="85" name="TextBox 129"/>
          <p:cNvSpPr txBox="1"/>
          <p:nvPr/>
        </p:nvSpPr>
        <p:spPr>
          <a:xfrm>
            <a:off x="6618146" y="2648822"/>
            <a:ext cx="1487629" cy="39408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Pos updated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183" name="Rectangle 182"/>
          <p:cNvSpPr/>
          <p:nvPr/>
        </p:nvSpPr>
        <p:spPr bwMode="auto">
          <a:xfrm>
            <a:off x="0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201" y="194232"/>
            <a:ext cx="12776949" cy="1626129"/>
          </a:xfrm>
        </p:spPr>
        <p:txBody>
          <a:bodyPr/>
          <a:lstStyle/>
          <a:p>
            <a:pPr algn="ctr"/>
            <a:r>
              <a:rPr lang="en-US" sz="3200" dirty="0" smtClean="0"/>
              <a:t>It is still compatible with the precedent approach, but </a:t>
            </a:r>
            <a:br>
              <a:rPr lang="en-US" sz="3200" dirty="0" smtClean="0"/>
            </a:b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multiframe</a:t>
            </a:r>
            <a:r>
              <a:rPr lang="en-US" sz="3200" dirty="0" smtClean="0"/>
              <a:t> (no more capped by Amdahl’s law)</a:t>
            </a:r>
            <a:endParaRPr lang="en-US" sz="3200" dirty="0"/>
          </a:p>
        </p:txBody>
      </p:sp>
      <p:sp>
        <p:nvSpPr>
          <p:cNvPr id="91" name="Parallelogram 90"/>
          <p:cNvSpPr/>
          <p:nvPr/>
        </p:nvSpPr>
        <p:spPr>
          <a:xfrm>
            <a:off x="234201" y="6615987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3" name="Parallelogram 92"/>
          <p:cNvSpPr/>
          <p:nvPr/>
        </p:nvSpPr>
        <p:spPr>
          <a:xfrm>
            <a:off x="234201" y="6413263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4" name="Parallelogram 93"/>
          <p:cNvSpPr/>
          <p:nvPr/>
        </p:nvSpPr>
        <p:spPr>
          <a:xfrm>
            <a:off x="151797" y="6226800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Path Request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Queue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97" name="Parallelogram 96"/>
          <p:cNvSpPr/>
          <p:nvPr/>
        </p:nvSpPr>
        <p:spPr>
          <a:xfrm>
            <a:off x="3017938" y="6598642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Target Request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Queue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8" name="Parallelogram 107"/>
          <p:cNvSpPr/>
          <p:nvPr/>
        </p:nvSpPr>
        <p:spPr>
          <a:xfrm>
            <a:off x="5719271" y="6615987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9" name="Parallelogram 108"/>
          <p:cNvSpPr/>
          <p:nvPr/>
        </p:nvSpPr>
        <p:spPr>
          <a:xfrm>
            <a:off x="5719271" y="6413263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DA Request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Queue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02" name="Parallelogram 101"/>
          <p:cNvSpPr/>
          <p:nvPr/>
        </p:nvSpPr>
        <p:spPr>
          <a:xfrm>
            <a:off x="8428630" y="6563951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4" name="Parallelogram 103"/>
          <p:cNvSpPr/>
          <p:nvPr/>
        </p:nvSpPr>
        <p:spPr>
          <a:xfrm>
            <a:off x="8428630" y="6361227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5" name="Parallelogram 104"/>
          <p:cNvSpPr/>
          <p:nvPr/>
        </p:nvSpPr>
        <p:spPr>
          <a:xfrm>
            <a:off x="8346226" y="6174764"/>
            <a:ext cx="2986486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Steering Request</a:t>
            </a:r>
          </a:p>
          <a:p>
            <a:pPr algn="ctr"/>
            <a:r>
              <a:rPr lang="en-US" sz="2000" dirty="0" smtClean="0">
                <a:solidFill>
                  <a:schemeClr val="bg1"/>
                </a:solidFill>
              </a:rPr>
              <a:t>Queue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87" name="Cube 86"/>
          <p:cNvSpPr/>
          <p:nvPr/>
        </p:nvSpPr>
        <p:spPr>
          <a:xfrm>
            <a:off x="234201" y="7487592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Search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Path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Task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8" name="Cube 87"/>
          <p:cNvSpPr/>
          <p:nvPr/>
        </p:nvSpPr>
        <p:spPr>
          <a:xfrm>
            <a:off x="2935534" y="7487592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Select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Target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Task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9" name="Cube 88"/>
          <p:cNvSpPr/>
          <p:nvPr/>
        </p:nvSpPr>
        <p:spPr>
          <a:xfrm>
            <a:off x="5636867" y="7487592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Compute 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DA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Task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90" name="Cube 89"/>
          <p:cNvSpPr/>
          <p:nvPr/>
        </p:nvSpPr>
        <p:spPr>
          <a:xfrm>
            <a:off x="8338201" y="7487592"/>
            <a:ext cx="2561250" cy="1652147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Compute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Steering</a:t>
            </a:r>
          </a:p>
          <a:p>
            <a:pPr algn="ctr"/>
            <a:r>
              <a:rPr lang="en-US" sz="2800" dirty="0" smtClean="0">
                <a:solidFill>
                  <a:schemeClr val="bg1"/>
                </a:solidFill>
              </a:rPr>
              <a:t>Task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34" name="Right Brace 133"/>
          <p:cNvSpPr/>
          <p:nvPr/>
        </p:nvSpPr>
        <p:spPr>
          <a:xfrm>
            <a:off x="11415115" y="6174764"/>
            <a:ext cx="490087" cy="2964976"/>
          </a:xfrm>
          <a:prstGeom prst="rightBrace">
            <a:avLst>
              <a:gd name="adj1" fmla="val 77360"/>
              <a:gd name="adj2" fmla="val 50000"/>
            </a:avLst>
          </a:prstGeom>
          <a:ln w="38100"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" lIns="130101" tIns="65050" rIns="130101" bIns="65050" rtlCol="0" anchor="b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6" name="TextBox 135"/>
          <p:cNvSpPr txBox="1"/>
          <p:nvPr/>
        </p:nvSpPr>
        <p:spPr>
          <a:xfrm rot="5400000">
            <a:off x="11457345" y="7186046"/>
            <a:ext cx="2029702" cy="93159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MiddleWare</a:t>
            </a:r>
          </a:p>
          <a:p>
            <a:pPr algn="ctr"/>
            <a:r>
              <a:rPr lang="en-US" dirty="0" smtClean="0">
                <a:latin typeface="+mj-lt"/>
              </a:rPr>
              <a:t>Queue</a:t>
            </a:r>
            <a:endParaRPr lang="en-US" dirty="0">
              <a:latin typeface="+mj-lt"/>
            </a:endParaRPr>
          </a:p>
        </p:txBody>
      </p:sp>
      <p:sp>
        <p:nvSpPr>
          <p:cNvPr id="41" name="Right Brace 40"/>
          <p:cNvSpPr/>
          <p:nvPr/>
        </p:nvSpPr>
        <p:spPr>
          <a:xfrm>
            <a:off x="11464992" y="1820362"/>
            <a:ext cx="490087" cy="4255751"/>
          </a:xfrm>
          <a:prstGeom prst="rightBrace">
            <a:avLst>
              <a:gd name="adj1" fmla="val 77360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" lIns="130101" tIns="65050" rIns="130101" bIns="65050" rtlCol="0" anchor="b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 rot="5400000">
            <a:off x="11454997" y="3705118"/>
            <a:ext cx="1929866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Framework</a:t>
            </a:r>
          </a:p>
        </p:txBody>
      </p:sp>
      <p:grpSp>
        <p:nvGrpSpPr>
          <p:cNvPr id="184" name="Group 183"/>
          <p:cNvGrpSpPr/>
          <p:nvPr/>
        </p:nvGrpSpPr>
        <p:grpSpPr>
          <a:xfrm>
            <a:off x="942975" y="1698031"/>
            <a:ext cx="10439400" cy="3547708"/>
            <a:chOff x="559480" y="3054148"/>
            <a:chExt cx="11996749" cy="6362547"/>
          </a:xfrm>
        </p:grpSpPr>
        <p:sp>
          <p:nvSpPr>
            <p:cNvPr id="185" name="Flowchart: Alternate Process 184"/>
            <p:cNvSpPr/>
            <p:nvPr/>
          </p:nvSpPr>
          <p:spPr>
            <a:xfrm>
              <a:off x="559480" y="3054148"/>
              <a:ext cx="11942106" cy="6361417"/>
            </a:xfrm>
            <a:prstGeom prst="flowChartAlternateProcess">
              <a:avLst/>
            </a:prstGeom>
            <a:solidFill>
              <a:schemeClr val="bg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t"/>
            <a:lstStyle/>
            <a:p>
              <a:pPr algn="ctr"/>
              <a:r>
                <a:rPr lang="en-US" sz="1800" dirty="0" smtClean="0"/>
                <a:t>Active</a:t>
              </a:r>
              <a:endParaRPr lang="en-US" sz="1400" dirty="0" smtClean="0"/>
            </a:p>
          </p:txBody>
        </p:sp>
        <p:cxnSp>
          <p:nvCxnSpPr>
            <p:cNvPr id="186" name="Straight Connector 185"/>
            <p:cNvCxnSpPr/>
            <p:nvPr/>
          </p:nvCxnSpPr>
          <p:spPr>
            <a:xfrm rot="16200000" flipH="1">
              <a:off x="1003709" y="6707000"/>
              <a:ext cx="5417136" cy="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7" name="Flowchart: Alternate Process 186"/>
            <p:cNvSpPr/>
            <p:nvPr/>
          </p:nvSpPr>
          <p:spPr>
            <a:xfrm>
              <a:off x="3818405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Target Selection</a:t>
              </a:r>
            </a:p>
          </p:txBody>
        </p:sp>
        <p:sp>
          <p:nvSpPr>
            <p:cNvPr id="188" name="Flowchart: Alternate Process 187"/>
            <p:cNvSpPr/>
            <p:nvPr/>
          </p:nvSpPr>
          <p:spPr>
            <a:xfrm>
              <a:off x="4180931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89" name="Flowchart: Alternate Process 188"/>
            <p:cNvSpPr/>
            <p:nvPr/>
          </p:nvSpPr>
          <p:spPr>
            <a:xfrm>
              <a:off x="4180931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Selecting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0" name="Flowchart: Alternate Process 189"/>
            <p:cNvSpPr/>
            <p:nvPr/>
          </p:nvSpPr>
          <p:spPr>
            <a:xfrm>
              <a:off x="4180931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91" name="Straight Arrow Connector 190"/>
            <p:cNvCxnSpPr>
              <a:stCxn id="188" idx="2"/>
              <a:endCxn id="189" idx="0"/>
            </p:cNvCxnSpPr>
            <p:nvPr/>
          </p:nvCxnSpPr>
          <p:spPr>
            <a:xfrm rot="5400000">
              <a:off x="4992136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2" name="TextBox 191"/>
            <p:cNvSpPr txBox="1"/>
            <p:nvPr/>
          </p:nvSpPr>
          <p:spPr>
            <a:xfrm>
              <a:off x="4462346" y="5839202"/>
              <a:ext cx="110838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193" name="Straight Arrow Connector 192"/>
            <p:cNvCxnSpPr>
              <a:stCxn id="189" idx="2"/>
              <a:endCxn id="190" idx="0"/>
            </p:cNvCxnSpPr>
            <p:nvPr/>
          </p:nvCxnSpPr>
          <p:spPr>
            <a:xfrm rot="5400000">
              <a:off x="5010994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TextBox 193"/>
            <p:cNvSpPr txBox="1"/>
            <p:nvPr/>
          </p:nvSpPr>
          <p:spPr>
            <a:xfrm>
              <a:off x="4553736" y="7173440"/>
              <a:ext cx="110132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195" name="Straight Arrow Connector 23"/>
            <p:cNvCxnSpPr>
              <a:stCxn id="190" idx="1"/>
              <a:endCxn id="188" idx="1"/>
            </p:cNvCxnSpPr>
            <p:nvPr/>
          </p:nvCxnSpPr>
          <p:spPr>
            <a:xfrm rot="10800000">
              <a:off x="4180930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6" name="TextBox 195"/>
            <p:cNvSpPr txBox="1"/>
            <p:nvPr/>
          </p:nvSpPr>
          <p:spPr>
            <a:xfrm rot="5400000">
              <a:off x="327239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197" name="Flowchart: Alternate Process 196"/>
            <p:cNvSpPr/>
            <p:nvPr/>
          </p:nvSpPr>
          <p:spPr>
            <a:xfrm>
              <a:off x="6689855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DA Target</a:t>
              </a:r>
            </a:p>
          </p:txBody>
        </p:sp>
        <p:sp>
          <p:nvSpPr>
            <p:cNvPr id="198" name="Flowchart: Alternate Process 197"/>
            <p:cNvSpPr/>
            <p:nvPr/>
          </p:nvSpPr>
          <p:spPr>
            <a:xfrm>
              <a:off x="7052381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99" name="Flowchart: Alternate Process 198"/>
            <p:cNvSpPr/>
            <p:nvPr/>
          </p:nvSpPr>
          <p:spPr>
            <a:xfrm>
              <a:off x="7052381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00" name="Flowchart: Alternate Process 199"/>
            <p:cNvSpPr/>
            <p:nvPr/>
          </p:nvSpPr>
          <p:spPr>
            <a:xfrm>
              <a:off x="7052381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01" name="Straight Arrow Connector 200"/>
            <p:cNvCxnSpPr>
              <a:stCxn id="198" idx="2"/>
              <a:endCxn id="199" idx="0"/>
            </p:cNvCxnSpPr>
            <p:nvPr/>
          </p:nvCxnSpPr>
          <p:spPr>
            <a:xfrm rot="5400000">
              <a:off x="7863586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2" name="TextBox 201"/>
            <p:cNvSpPr txBox="1"/>
            <p:nvPr/>
          </p:nvSpPr>
          <p:spPr>
            <a:xfrm>
              <a:off x="7253927" y="5792342"/>
              <a:ext cx="1221356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204" name="Straight Arrow Connector 203"/>
            <p:cNvCxnSpPr>
              <a:stCxn id="199" idx="2"/>
              <a:endCxn id="200" idx="0"/>
            </p:cNvCxnSpPr>
            <p:nvPr/>
          </p:nvCxnSpPr>
          <p:spPr>
            <a:xfrm rot="5400000">
              <a:off x="7882445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6" name="TextBox 205"/>
            <p:cNvSpPr txBox="1"/>
            <p:nvPr/>
          </p:nvSpPr>
          <p:spPr>
            <a:xfrm>
              <a:off x="7263661" y="7144056"/>
              <a:ext cx="1320207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207" name="Straight Arrow Connector 23"/>
            <p:cNvCxnSpPr>
              <a:stCxn id="200" idx="1"/>
              <a:endCxn id="198" idx="1"/>
            </p:cNvCxnSpPr>
            <p:nvPr/>
          </p:nvCxnSpPr>
          <p:spPr>
            <a:xfrm rot="10800000">
              <a:off x="7052380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TextBox 239"/>
            <p:cNvSpPr txBox="1"/>
            <p:nvPr/>
          </p:nvSpPr>
          <p:spPr>
            <a:xfrm rot="5400000">
              <a:off x="6165712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241" name="Flowchart: Alternate Process 240"/>
            <p:cNvSpPr/>
            <p:nvPr/>
          </p:nvSpPr>
          <p:spPr>
            <a:xfrm>
              <a:off x="9578279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Steering</a:t>
              </a:r>
              <a:endParaRPr lang="en-US" sz="1100" dirty="0" smtClean="0"/>
            </a:p>
          </p:txBody>
        </p:sp>
        <p:sp>
          <p:nvSpPr>
            <p:cNvPr id="261" name="Flowchart: Alternate Process 260"/>
            <p:cNvSpPr/>
            <p:nvPr/>
          </p:nvSpPr>
          <p:spPr>
            <a:xfrm>
              <a:off x="9940805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2" name="Flowchart: Alternate Process 261"/>
            <p:cNvSpPr/>
            <p:nvPr/>
          </p:nvSpPr>
          <p:spPr>
            <a:xfrm>
              <a:off x="9940805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63" name="Flowchart: Alternate Process 262"/>
            <p:cNvSpPr/>
            <p:nvPr/>
          </p:nvSpPr>
          <p:spPr>
            <a:xfrm>
              <a:off x="9940805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Steering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64" name="Straight Arrow Connector 263"/>
            <p:cNvCxnSpPr>
              <a:stCxn id="261" idx="2"/>
              <a:endCxn id="262" idx="0"/>
            </p:cNvCxnSpPr>
            <p:nvPr/>
          </p:nvCxnSpPr>
          <p:spPr>
            <a:xfrm rot="5400000">
              <a:off x="10752010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5" name="TextBox 264"/>
            <p:cNvSpPr txBox="1"/>
            <p:nvPr/>
          </p:nvSpPr>
          <p:spPr>
            <a:xfrm>
              <a:off x="9982420" y="5785794"/>
              <a:ext cx="1440241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19" name="Straight Arrow Connector 318"/>
            <p:cNvCxnSpPr>
              <a:stCxn id="262" idx="2"/>
              <a:endCxn id="263" idx="0"/>
            </p:cNvCxnSpPr>
            <p:nvPr/>
          </p:nvCxnSpPr>
          <p:spPr>
            <a:xfrm rot="5400000">
              <a:off x="10770869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3" name="TextBox 372"/>
            <p:cNvSpPr txBox="1"/>
            <p:nvPr/>
          </p:nvSpPr>
          <p:spPr>
            <a:xfrm>
              <a:off x="9993473" y="7132165"/>
              <a:ext cx="146142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Steering Computed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74" name="Straight Arrow Connector 23"/>
            <p:cNvCxnSpPr>
              <a:stCxn id="263" idx="1"/>
              <a:endCxn id="261" idx="1"/>
            </p:cNvCxnSpPr>
            <p:nvPr/>
          </p:nvCxnSpPr>
          <p:spPr>
            <a:xfrm rot="10800000">
              <a:off x="9940805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5" name="TextBox 374"/>
            <p:cNvSpPr txBox="1"/>
            <p:nvPr/>
          </p:nvSpPr>
          <p:spPr>
            <a:xfrm rot="5400000">
              <a:off x="9038537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76" name="Straight Connector 375"/>
            <p:cNvCxnSpPr/>
            <p:nvPr/>
          </p:nvCxnSpPr>
          <p:spPr>
            <a:xfrm rot="5400000">
              <a:off x="3887025" y="6707002"/>
              <a:ext cx="5417127" cy="2260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7" name="Straight Connector 376"/>
            <p:cNvCxnSpPr/>
            <p:nvPr/>
          </p:nvCxnSpPr>
          <p:spPr>
            <a:xfrm rot="5400000">
              <a:off x="6775039" y="6707001"/>
              <a:ext cx="5417131" cy="1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8" name="Flowchart: Alternate Process 377"/>
            <p:cNvSpPr/>
            <p:nvPr/>
          </p:nvSpPr>
          <p:spPr>
            <a:xfrm>
              <a:off x="818399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Path Planning</a:t>
              </a:r>
            </a:p>
          </p:txBody>
        </p:sp>
        <p:sp>
          <p:nvSpPr>
            <p:cNvPr id="379" name="Flowchart: Alternate Process 378"/>
            <p:cNvSpPr/>
            <p:nvPr/>
          </p:nvSpPr>
          <p:spPr>
            <a:xfrm>
              <a:off x="1180924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0" name="Flowchart: Alternate Process 379"/>
            <p:cNvSpPr/>
            <p:nvPr/>
          </p:nvSpPr>
          <p:spPr>
            <a:xfrm>
              <a:off x="1180924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Searching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81" name="Flowchart: Alternate Process 380"/>
            <p:cNvSpPr/>
            <p:nvPr/>
          </p:nvSpPr>
          <p:spPr>
            <a:xfrm>
              <a:off x="1180924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82" name="Straight Arrow Connector 381"/>
            <p:cNvCxnSpPr>
              <a:stCxn id="379" idx="2"/>
              <a:endCxn id="380" idx="0"/>
            </p:cNvCxnSpPr>
            <p:nvPr/>
          </p:nvCxnSpPr>
          <p:spPr>
            <a:xfrm rot="5400000">
              <a:off x="1992130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3" name="TextBox 382"/>
            <p:cNvSpPr txBox="1"/>
            <p:nvPr/>
          </p:nvSpPr>
          <p:spPr>
            <a:xfrm>
              <a:off x="1339507" y="5839202"/>
              <a:ext cx="127784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84" name="Straight Arrow Connector 383"/>
            <p:cNvCxnSpPr>
              <a:stCxn id="380" idx="2"/>
              <a:endCxn id="381" idx="0"/>
            </p:cNvCxnSpPr>
            <p:nvPr/>
          </p:nvCxnSpPr>
          <p:spPr>
            <a:xfrm rot="5400000">
              <a:off x="2010988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5" name="TextBox 384"/>
            <p:cNvSpPr txBox="1"/>
            <p:nvPr/>
          </p:nvSpPr>
          <p:spPr>
            <a:xfrm>
              <a:off x="1552943" y="7187089"/>
              <a:ext cx="988349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86" name="Straight Arrow Connector 23"/>
            <p:cNvCxnSpPr>
              <a:stCxn id="381" idx="1"/>
              <a:endCxn id="379" idx="1"/>
            </p:cNvCxnSpPr>
            <p:nvPr/>
          </p:nvCxnSpPr>
          <p:spPr>
            <a:xfrm rot="10800000">
              <a:off x="1180924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7" name="TextBox 386"/>
            <p:cNvSpPr txBox="1"/>
            <p:nvPr/>
          </p:nvSpPr>
          <p:spPr>
            <a:xfrm rot="5400000">
              <a:off x="29405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88" name="Straight Connector 387"/>
            <p:cNvCxnSpPr/>
            <p:nvPr/>
          </p:nvCxnSpPr>
          <p:spPr>
            <a:xfrm flipV="1">
              <a:off x="559480" y="3998431"/>
              <a:ext cx="11942106" cy="3"/>
            </a:xfrm>
            <a:prstGeom prst="line">
              <a:avLst/>
            </a:prstGeom>
            <a:ln w="38100"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9" name="Straight Arrow Connector 23"/>
            <p:cNvCxnSpPr/>
            <p:nvPr/>
          </p:nvCxnSpPr>
          <p:spPr>
            <a:xfrm flipV="1">
              <a:off x="3250522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0" name="TextBox 389"/>
            <p:cNvSpPr txBox="1"/>
            <p:nvPr/>
          </p:nvSpPr>
          <p:spPr>
            <a:xfrm rot="5400000">
              <a:off x="2369089" y="7300931"/>
              <a:ext cx="2037375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91" name="Straight Arrow Connector 23"/>
            <p:cNvCxnSpPr/>
            <p:nvPr/>
          </p:nvCxnSpPr>
          <p:spPr>
            <a:xfrm flipV="1">
              <a:off x="6250528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2" name="TextBox 391"/>
            <p:cNvSpPr txBox="1"/>
            <p:nvPr/>
          </p:nvSpPr>
          <p:spPr>
            <a:xfrm rot="5400000">
              <a:off x="5700047" y="7247174"/>
              <a:ext cx="176719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393" name="Straight Arrow Connector 23"/>
            <p:cNvCxnSpPr/>
            <p:nvPr/>
          </p:nvCxnSpPr>
          <p:spPr>
            <a:xfrm flipV="1">
              <a:off x="9121978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4" name="Straight Arrow Connector 23"/>
            <p:cNvCxnSpPr/>
            <p:nvPr/>
          </p:nvCxnSpPr>
          <p:spPr>
            <a:xfrm flipV="1">
              <a:off x="12010403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5" name="TextBox 394"/>
            <p:cNvSpPr txBox="1"/>
            <p:nvPr/>
          </p:nvSpPr>
          <p:spPr>
            <a:xfrm rot="5400000">
              <a:off x="8477165" y="7177192"/>
              <a:ext cx="1947314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396" name="TextBox 395"/>
            <p:cNvSpPr txBox="1"/>
            <p:nvPr/>
          </p:nvSpPr>
          <p:spPr>
            <a:xfrm rot="5400000">
              <a:off x="11183234" y="7164956"/>
              <a:ext cx="229630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</p:grpSp>
      <p:grpSp>
        <p:nvGrpSpPr>
          <p:cNvPr id="451" name="Group 450"/>
          <p:cNvGrpSpPr/>
          <p:nvPr/>
        </p:nvGrpSpPr>
        <p:grpSpPr>
          <a:xfrm>
            <a:off x="609600" y="2092679"/>
            <a:ext cx="10439400" cy="3547708"/>
            <a:chOff x="559480" y="3054148"/>
            <a:chExt cx="11996749" cy="6362547"/>
          </a:xfrm>
        </p:grpSpPr>
        <p:sp>
          <p:nvSpPr>
            <p:cNvPr id="452" name="Flowchart: Alternate Process 451"/>
            <p:cNvSpPr/>
            <p:nvPr/>
          </p:nvSpPr>
          <p:spPr>
            <a:xfrm>
              <a:off x="559480" y="3054148"/>
              <a:ext cx="11942106" cy="6361417"/>
            </a:xfrm>
            <a:prstGeom prst="flowChartAlternateProcess">
              <a:avLst/>
            </a:prstGeom>
            <a:solidFill>
              <a:schemeClr val="bg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t"/>
            <a:lstStyle/>
            <a:p>
              <a:pPr algn="ctr"/>
              <a:r>
                <a:rPr lang="en-US" sz="1800" dirty="0" smtClean="0"/>
                <a:t>Active</a:t>
              </a:r>
              <a:endParaRPr lang="en-US" sz="1400" dirty="0" smtClean="0"/>
            </a:p>
          </p:txBody>
        </p:sp>
        <p:cxnSp>
          <p:nvCxnSpPr>
            <p:cNvPr id="453" name="Straight Connector 452"/>
            <p:cNvCxnSpPr/>
            <p:nvPr/>
          </p:nvCxnSpPr>
          <p:spPr>
            <a:xfrm rot="16200000" flipH="1">
              <a:off x="1003709" y="6707000"/>
              <a:ext cx="5417136" cy="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4" name="Flowchart: Alternate Process 453"/>
            <p:cNvSpPr/>
            <p:nvPr/>
          </p:nvSpPr>
          <p:spPr>
            <a:xfrm>
              <a:off x="3818405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Target Selection</a:t>
              </a:r>
            </a:p>
          </p:txBody>
        </p:sp>
        <p:sp>
          <p:nvSpPr>
            <p:cNvPr id="455" name="Flowchart: Alternate Process 454"/>
            <p:cNvSpPr/>
            <p:nvPr/>
          </p:nvSpPr>
          <p:spPr>
            <a:xfrm>
              <a:off x="4180931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56" name="Flowchart: Alternate Process 455"/>
            <p:cNvSpPr/>
            <p:nvPr/>
          </p:nvSpPr>
          <p:spPr>
            <a:xfrm>
              <a:off x="4180931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Selecting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57" name="Flowchart: Alternate Process 456"/>
            <p:cNvSpPr/>
            <p:nvPr/>
          </p:nvSpPr>
          <p:spPr>
            <a:xfrm>
              <a:off x="4180931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58" name="Straight Arrow Connector 457"/>
            <p:cNvCxnSpPr>
              <a:stCxn id="455" idx="2"/>
              <a:endCxn id="456" idx="0"/>
            </p:cNvCxnSpPr>
            <p:nvPr/>
          </p:nvCxnSpPr>
          <p:spPr>
            <a:xfrm rot="5400000">
              <a:off x="4992136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9" name="TextBox 458"/>
            <p:cNvSpPr txBox="1"/>
            <p:nvPr/>
          </p:nvSpPr>
          <p:spPr>
            <a:xfrm>
              <a:off x="4462346" y="5839202"/>
              <a:ext cx="110838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60" name="Straight Arrow Connector 459"/>
            <p:cNvCxnSpPr>
              <a:stCxn id="456" idx="2"/>
              <a:endCxn id="457" idx="0"/>
            </p:cNvCxnSpPr>
            <p:nvPr/>
          </p:nvCxnSpPr>
          <p:spPr>
            <a:xfrm rot="5400000">
              <a:off x="5010994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1" name="TextBox 460"/>
            <p:cNvSpPr txBox="1"/>
            <p:nvPr/>
          </p:nvSpPr>
          <p:spPr>
            <a:xfrm>
              <a:off x="4553736" y="7173440"/>
              <a:ext cx="110132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62" name="Straight Arrow Connector 23"/>
            <p:cNvCxnSpPr>
              <a:stCxn id="457" idx="1"/>
              <a:endCxn id="455" idx="1"/>
            </p:cNvCxnSpPr>
            <p:nvPr/>
          </p:nvCxnSpPr>
          <p:spPr>
            <a:xfrm rot="10800000">
              <a:off x="4180930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3" name="TextBox 462"/>
            <p:cNvSpPr txBox="1"/>
            <p:nvPr/>
          </p:nvSpPr>
          <p:spPr>
            <a:xfrm rot="5400000">
              <a:off x="327239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464" name="Flowchart: Alternate Process 463"/>
            <p:cNvSpPr/>
            <p:nvPr/>
          </p:nvSpPr>
          <p:spPr>
            <a:xfrm>
              <a:off x="6689855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DA Target</a:t>
              </a:r>
            </a:p>
          </p:txBody>
        </p:sp>
        <p:sp>
          <p:nvSpPr>
            <p:cNvPr id="465" name="Flowchart: Alternate Process 464"/>
            <p:cNvSpPr/>
            <p:nvPr/>
          </p:nvSpPr>
          <p:spPr>
            <a:xfrm>
              <a:off x="7052381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6" name="Flowchart: Alternate Process 465"/>
            <p:cNvSpPr/>
            <p:nvPr/>
          </p:nvSpPr>
          <p:spPr>
            <a:xfrm>
              <a:off x="7052381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67" name="Flowchart: Alternate Process 466"/>
            <p:cNvSpPr/>
            <p:nvPr/>
          </p:nvSpPr>
          <p:spPr>
            <a:xfrm>
              <a:off x="7052381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68" name="Straight Arrow Connector 467"/>
            <p:cNvCxnSpPr>
              <a:stCxn id="465" idx="2"/>
              <a:endCxn id="466" idx="0"/>
            </p:cNvCxnSpPr>
            <p:nvPr/>
          </p:nvCxnSpPr>
          <p:spPr>
            <a:xfrm rot="5400000">
              <a:off x="7863586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9" name="TextBox 468"/>
            <p:cNvSpPr txBox="1"/>
            <p:nvPr/>
          </p:nvSpPr>
          <p:spPr>
            <a:xfrm>
              <a:off x="7253927" y="5792342"/>
              <a:ext cx="1221356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70" name="Straight Arrow Connector 469"/>
            <p:cNvCxnSpPr>
              <a:stCxn id="466" idx="2"/>
              <a:endCxn id="467" idx="0"/>
            </p:cNvCxnSpPr>
            <p:nvPr/>
          </p:nvCxnSpPr>
          <p:spPr>
            <a:xfrm rot="5400000">
              <a:off x="7882445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1" name="TextBox 470"/>
            <p:cNvSpPr txBox="1"/>
            <p:nvPr/>
          </p:nvSpPr>
          <p:spPr>
            <a:xfrm>
              <a:off x="7263661" y="7144056"/>
              <a:ext cx="1320207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72" name="Straight Arrow Connector 23"/>
            <p:cNvCxnSpPr>
              <a:stCxn id="467" idx="1"/>
              <a:endCxn id="465" idx="1"/>
            </p:cNvCxnSpPr>
            <p:nvPr/>
          </p:nvCxnSpPr>
          <p:spPr>
            <a:xfrm rot="10800000">
              <a:off x="7052380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3" name="TextBox 472"/>
            <p:cNvSpPr txBox="1"/>
            <p:nvPr/>
          </p:nvSpPr>
          <p:spPr>
            <a:xfrm rot="5400000">
              <a:off x="6165712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474" name="Flowchart: Alternate Process 473"/>
            <p:cNvSpPr/>
            <p:nvPr/>
          </p:nvSpPr>
          <p:spPr>
            <a:xfrm>
              <a:off x="9578279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Steering</a:t>
              </a:r>
              <a:endParaRPr lang="en-US" sz="1100" dirty="0" smtClean="0"/>
            </a:p>
          </p:txBody>
        </p:sp>
        <p:sp>
          <p:nvSpPr>
            <p:cNvPr id="475" name="Flowchart: Alternate Process 474"/>
            <p:cNvSpPr/>
            <p:nvPr/>
          </p:nvSpPr>
          <p:spPr>
            <a:xfrm>
              <a:off x="9940805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76" name="Flowchart: Alternate Process 475"/>
            <p:cNvSpPr/>
            <p:nvPr/>
          </p:nvSpPr>
          <p:spPr>
            <a:xfrm>
              <a:off x="9940805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77" name="Flowchart: Alternate Process 476"/>
            <p:cNvSpPr/>
            <p:nvPr/>
          </p:nvSpPr>
          <p:spPr>
            <a:xfrm>
              <a:off x="9940805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Steering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78" name="Straight Arrow Connector 477"/>
            <p:cNvCxnSpPr>
              <a:stCxn id="475" idx="2"/>
              <a:endCxn id="476" idx="0"/>
            </p:cNvCxnSpPr>
            <p:nvPr/>
          </p:nvCxnSpPr>
          <p:spPr>
            <a:xfrm rot="5400000">
              <a:off x="10752010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9" name="TextBox 478"/>
            <p:cNvSpPr txBox="1"/>
            <p:nvPr/>
          </p:nvSpPr>
          <p:spPr>
            <a:xfrm>
              <a:off x="9982420" y="5785794"/>
              <a:ext cx="1440241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80" name="Straight Arrow Connector 479"/>
            <p:cNvCxnSpPr>
              <a:stCxn id="476" idx="2"/>
              <a:endCxn id="477" idx="0"/>
            </p:cNvCxnSpPr>
            <p:nvPr/>
          </p:nvCxnSpPr>
          <p:spPr>
            <a:xfrm rot="5400000">
              <a:off x="10770869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1" name="TextBox 480"/>
            <p:cNvSpPr txBox="1"/>
            <p:nvPr/>
          </p:nvSpPr>
          <p:spPr>
            <a:xfrm>
              <a:off x="9993473" y="7132165"/>
              <a:ext cx="146142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Steering Computed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82" name="Straight Arrow Connector 23"/>
            <p:cNvCxnSpPr>
              <a:stCxn id="477" idx="1"/>
              <a:endCxn id="475" idx="1"/>
            </p:cNvCxnSpPr>
            <p:nvPr/>
          </p:nvCxnSpPr>
          <p:spPr>
            <a:xfrm rot="10800000">
              <a:off x="9940805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3" name="TextBox 482"/>
            <p:cNvSpPr txBox="1"/>
            <p:nvPr/>
          </p:nvSpPr>
          <p:spPr>
            <a:xfrm rot="5400000">
              <a:off x="9038537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84" name="Straight Connector 483"/>
            <p:cNvCxnSpPr/>
            <p:nvPr/>
          </p:nvCxnSpPr>
          <p:spPr>
            <a:xfrm rot="5400000">
              <a:off x="3887025" y="6707002"/>
              <a:ext cx="5417127" cy="2260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5" name="Straight Connector 484"/>
            <p:cNvCxnSpPr/>
            <p:nvPr/>
          </p:nvCxnSpPr>
          <p:spPr>
            <a:xfrm rot="5400000">
              <a:off x="6775039" y="6707001"/>
              <a:ext cx="5417131" cy="1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6" name="Flowchart: Alternate Process 485"/>
            <p:cNvSpPr/>
            <p:nvPr/>
          </p:nvSpPr>
          <p:spPr>
            <a:xfrm>
              <a:off x="818399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Path Planning</a:t>
              </a:r>
            </a:p>
          </p:txBody>
        </p:sp>
        <p:sp>
          <p:nvSpPr>
            <p:cNvPr id="487" name="Flowchart: Alternate Process 486"/>
            <p:cNvSpPr/>
            <p:nvPr/>
          </p:nvSpPr>
          <p:spPr>
            <a:xfrm>
              <a:off x="1180924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88" name="Flowchart: Alternate Process 487"/>
            <p:cNvSpPr/>
            <p:nvPr/>
          </p:nvSpPr>
          <p:spPr>
            <a:xfrm>
              <a:off x="1180924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Searching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89" name="Flowchart: Alternate Process 488"/>
            <p:cNvSpPr/>
            <p:nvPr/>
          </p:nvSpPr>
          <p:spPr>
            <a:xfrm>
              <a:off x="1180924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90" name="Straight Arrow Connector 489"/>
            <p:cNvCxnSpPr>
              <a:stCxn id="487" idx="2"/>
              <a:endCxn id="488" idx="0"/>
            </p:cNvCxnSpPr>
            <p:nvPr/>
          </p:nvCxnSpPr>
          <p:spPr>
            <a:xfrm rot="5400000">
              <a:off x="1992130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1" name="TextBox 490"/>
            <p:cNvSpPr txBox="1"/>
            <p:nvPr/>
          </p:nvSpPr>
          <p:spPr>
            <a:xfrm>
              <a:off x="1339507" y="5839202"/>
              <a:ext cx="127784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92" name="Straight Arrow Connector 491"/>
            <p:cNvCxnSpPr>
              <a:stCxn id="488" idx="2"/>
              <a:endCxn id="489" idx="0"/>
            </p:cNvCxnSpPr>
            <p:nvPr/>
          </p:nvCxnSpPr>
          <p:spPr>
            <a:xfrm rot="5400000">
              <a:off x="2010988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3" name="TextBox 492"/>
            <p:cNvSpPr txBox="1"/>
            <p:nvPr/>
          </p:nvSpPr>
          <p:spPr>
            <a:xfrm>
              <a:off x="1552943" y="7187089"/>
              <a:ext cx="988349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94" name="Straight Arrow Connector 23"/>
            <p:cNvCxnSpPr>
              <a:stCxn id="489" idx="1"/>
              <a:endCxn id="487" idx="1"/>
            </p:cNvCxnSpPr>
            <p:nvPr/>
          </p:nvCxnSpPr>
          <p:spPr>
            <a:xfrm rot="10800000">
              <a:off x="1180924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5" name="TextBox 494"/>
            <p:cNvSpPr txBox="1"/>
            <p:nvPr/>
          </p:nvSpPr>
          <p:spPr>
            <a:xfrm rot="5400000">
              <a:off x="29405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96" name="Straight Connector 495"/>
            <p:cNvCxnSpPr/>
            <p:nvPr/>
          </p:nvCxnSpPr>
          <p:spPr>
            <a:xfrm flipV="1">
              <a:off x="559480" y="3998431"/>
              <a:ext cx="11942106" cy="3"/>
            </a:xfrm>
            <a:prstGeom prst="line">
              <a:avLst/>
            </a:prstGeom>
            <a:ln w="38100"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Arrow Connector 23"/>
            <p:cNvCxnSpPr/>
            <p:nvPr/>
          </p:nvCxnSpPr>
          <p:spPr>
            <a:xfrm flipV="1">
              <a:off x="3250522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8" name="TextBox 497"/>
            <p:cNvSpPr txBox="1"/>
            <p:nvPr/>
          </p:nvSpPr>
          <p:spPr>
            <a:xfrm rot="5400000">
              <a:off x="2369089" y="7300931"/>
              <a:ext cx="2037375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499" name="Straight Arrow Connector 23"/>
            <p:cNvCxnSpPr/>
            <p:nvPr/>
          </p:nvCxnSpPr>
          <p:spPr>
            <a:xfrm flipV="1">
              <a:off x="6250528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0" name="TextBox 499"/>
            <p:cNvSpPr txBox="1"/>
            <p:nvPr/>
          </p:nvSpPr>
          <p:spPr>
            <a:xfrm rot="5400000">
              <a:off x="5700047" y="7247174"/>
              <a:ext cx="176719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01" name="Straight Arrow Connector 23"/>
            <p:cNvCxnSpPr/>
            <p:nvPr/>
          </p:nvCxnSpPr>
          <p:spPr>
            <a:xfrm flipV="1">
              <a:off x="9121978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2" name="Straight Arrow Connector 23"/>
            <p:cNvCxnSpPr/>
            <p:nvPr/>
          </p:nvCxnSpPr>
          <p:spPr>
            <a:xfrm flipV="1">
              <a:off x="12010403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3" name="TextBox 502"/>
            <p:cNvSpPr txBox="1"/>
            <p:nvPr/>
          </p:nvSpPr>
          <p:spPr>
            <a:xfrm rot="5400000">
              <a:off x="8477165" y="7177192"/>
              <a:ext cx="1947314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504" name="TextBox 503"/>
            <p:cNvSpPr txBox="1"/>
            <p:nvPr/>
          </p:nvSpPr>
          <p:spPr>
            <a:xfrm rot="5400000">
              <a:off x="11183234" y="7164956"/>
              <a:ext cx="229630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</p:grpSp>
      <p:grpSp>
        <p:nvGrpSpPr>
          <p:cNvPr id="505" name="Group 504"/>
          <p:cNvGrpSpPr/>
          <p:nvPr/>
        </p:nvGrpSpPr>
        <p:grpSpPr>
          <a:xfrm>
            <a:off x="257175" y="2473679"/>
            <a:ext cx="10439400" cy="3547708"/>
            <a:chOff x="559480" y="3054148"/>
            <a:chExt cx="11996749" cy="6362547"/>
          </a:xfrm>
        </p:grpSpPr>
        <p:sp>
          <p:nvSpPr>
            <p:cNvPr id="506" name="Flowchart: Alternate Process 505"/>
            <p:cNvSpPr/>
            <p:nvPr/>
          </p:nvSpPr>
          <p:spPr>
            <a:xfrm>
              <a:off x="559480" y="3054148"/>
              <a:ext cx="11942106" cy="6361417"/>
            </a:xfrm>
            <a:prstGeom prst="flowChartAlternateProcess">
              <a:avLst/>
            </a:prstGeom>
            <a:solidFill>
              <a:schemeClr val="bg2">
                <a:lumMod val="75000"/>
                <a:lumOff val="2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t"/>
            <a:lstStyle/>
            <a:p>
              <a:pPr algn="ctr"/>
              <a:r>
                <a:rPr lang="en-US" sz="1800" dirty="0" smtClean="0"/>
                <a:t>Active</a:t>
              </a:r>
              <a:endParaRPr lang="en-US" sz="1400" dirty="0" smtClean="0"/>
            </a:p>
          </p:txBody>
        </p:sp>
        <p:cxnSp>
          <p:nvCxnSpPr>
            <p:cNvPr id="507" name="Straight Connector 506"/>
            <p:cNvCxnSpPr/>
            <p:nvPr/>
          </p:nvCxnSpPr>
          <p:spPr>
            <a:xfrm rot="16200000" flipH="1">
              <a:off x="1003709" y="6707000"/>
              <a:ext cx="5417136" cy="3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8" name="Flowchart: Alternate Process 507"/>
            <p:cNvSpPr/>
            <p:nvPr/>
          </p:nvSpPr>
          <p:spPr>
            <a:xfrm>
              <a:off x="3818405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Target Selection</a:t>
              </a:r>
            </a:p>
          </p:txBody>
        </p:sp>
        <p:sp>
          <p:nvSpPr>
            <p:cNvPr id="509" name="Flowchart: Alternate Process 508"/>
            <p:cNvSpPr/>
            <p:nvPr/>
          </p:nvSpPr>
          <p:spPr>
            <a:xfrm>
              <a:off x="4180931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10" name="Flowchart: Alternate Process 509"/>
            <p:cNvSpPr/>
            <p:nvPr/>
          </p:nvSpPr>
          <p:spPr>
            <a:xfrm>
              <a:off x="4180931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Selecting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11" name="Flowchart: Alternate Process 510"/>
            <p:cNvSpPr/>
            <p:nvPr/>
          </p:nvSpPr>
          <p:spPr>
            <a:xfrm>
              <a:off x="4180931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12" name="Straight Arrow Connector 511"/>
            <p:cNvCxnSpPr>
              <a:stCxn id="509" idx="2"/>
              <a:endCxn id="510" idx="0"/>
            </p:cNvCxnSpPr>
            <p:nvPr/>
          </p:nvCxnSpPr>
          <p:spPr>
            <a:xfrm rot="5400000">
              <a:off x="4992136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3" name="TextBox 512"/>
            <p:cNvSpPr txBox="1"/>
            <p:nvPr/>
          </p:nvSpPr>
          <p:spPr>
            <a:xfrm>
              <a:off x="4462346" y="5839202"/>
              <a:ext cx="110838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14" name="Straight Arrow Connector 513"/>
            <p:cNvCxnSpPr>
              <a:stCxn id="510" idx="2"/>
              <a:endCxn id="511" idx="0"/>
            </p:cNvCxnSpPr>
            <p:nvPr/>
          </p:nvCxnSpPr>
          <p:spPr>
            <a:xfrm rot="5400000">
              <a:off x="5010994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5" name="TextBox 514"/>
            <p:cNvSpPr txBox="1"/>
            <p:nvPr/>
          </p:nvSpPr>
          <p:spPr>
            <a:xfrm>
              <a:off x="4553736" y="7173440"/>
              <a:ext cx="1101322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16" name="Straight Arrow Connector 23"/>
            <p:cNvCxnSpPr>
              <a:stCxn id="511" idx="1"/>
              <a:endCxn id="509" idx="1"/>
            </p:cNvCxnSpPr>
            <p:nvPr/>
          </p:nvCxnSpPr>
          <p:spPr>
            <a:xfrm rot="10800000">
              <a:off x="4180930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7" name="TextBox 516"/>
            <p:cNvSpPr txBox="1"/>
            <p:nvPr/>
          </p:nvSpPr>
          <p:spPr>
            <a:xfrm rot="5400000">
              <a:off x="327239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518" name="Flowchart: Alternate Process 517"/>
            <p:cNvSpPr/>
            <p:nvPr/>
          </p:nvSpPr>
          <p:spPr>
            <a:xfrm>
              <a:off x="6689855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DA Target</a:t>
              </a:r>
            </a:p>
          </p:txBody>
        </p:sp>
        <p:sp>
          <p:nvSpPr>
            <p:cNvPr id="519" name="Flowchart: Alternate Process 518"/>
            <p:cNvSpPr/>
            <p:nvPr/>
          </p:nvSpPr>
          <p:spPr>
            <a:xfrm>
              <a:off x="7052381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20" name="Flowchart: Alternate Process 519"/>
            <p:cNvSpPr/>
            <p:nvPr/>
          </p:nvSpPr>
          <p:spPr>
            <a:xfrm>
              <a:off x="7052381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21" name="Flowchart: Alternate Process 520"/>
            <p:cNvSpPr/>
            <p:nvPr/>
          </p:nvSpPr>
          <p:spPr>
            <a:xfrm>
              <a:off x="7052381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DA Target 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22" name="Straight Arrow Connector 521"/>
            <p:cNvCxnSpPr>
              <a:stCxn id="519" idx="2"/>
              <a:endCxn id="520" idx="0"/>
            </p:cNvCxnSpPr>
            <p:nvPr/>
          </p:nvCxnSpPr>
          <p:spPr>
            <a:xfrm rot="5400000">
              <a:off x="7863586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3" name="TextBox 522"/>
            <p:cNvSpPr txBox="1"/>
            <p:nvPr/>
          </p:nvSpPr>
          <p:spPr>
            <a:xfrm>
              <a:off x="7253927" y="5792342"/>
              <a:ext cx="1221356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24" name="Straight Arrow Connector 523"/>
            <p:cNvCxnSpPr>
              <a:stCxn id="520" idx="2"/>
              <a:endCxn id="521" idx="0"/>
            </p:cNvCxnSpPr>
            <p:nvPr/>
          </p:nvCxnSpPr>
          <p:spPr>
            <a:xfrm rot="5400000">
              <a:off x="7882445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5" name="TextBox 524"/>
            <p:cNvSpPr txBox="1"/>
            <p:nvPr/>
          </p:nvSpPr>
          <p:spPr>
            <a:xfrm>
              <a:off x="7263661" y="7144056"/>
              <a:ext cx="1320207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26" name="Straight Arrow Connector 23"/>
            <p:cNvCxnSpPr>
              <a:stCxn id="521" idx="1"/>
              <a:endCxn id="519" idx="1"/>
            </p:cNvCxnSpPr>
            <p:nvPr/>
          </p:nvCxnSpPr>
          <p:spPr>
            <a:xfrm rot="10800000">
              <a:off x="7052380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7" name="TextBox 526"/>
            <p:cNvSpPr txBox="1"/>
            <p:nvPr/>
          </p:nvSpPr>
          <p:spPr>
            <a:xfrm rot="5400000">
              <a:off x="6165712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528" name="Flowchart: Alternate Process 527"/>
            <p:cNvSpPr/>
            <p:nvPr/>
          </p:nvSpPr>
          <p:spPr>
            <a:xfrm>
              <a:off x="9578279" y="4269797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Steering</a:t>
              </a:r>
              <a:endParaRPr lang="en-US" sz="1100" dirty="0" smtClean="0"/>
            </a:p>
          </p:txBody>
        </p:sp>
        <p:sp>
          <p:nvSpPr>
            <p:cNvPr id="529" name="Flowchart: Alternate Process 528"/>
            <p:cNvSpPr/>
            <p:nvPr/>
          </p:nvSpPr>
          <p:spPr>
            <a:xfrm>
              <a:off x="9940805" y="4948660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30" name="Flowchart: Alternate Process 529"/>
            <p:cNvSpPr/>
            <p:nvPr/>
          </p:nvSpPr>
          <p:spPr>
            <a:xfrm>
              <a:off x="9940805" y="6295610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Computing Steering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31" name="Flowchart: Alternate Process 530"/>
            <p:cNvSpPr/>
            <p:nvPr/>
          </p:nvSpPr>
          <p:spPr>
            <a:xfrm>
              <a:off x="9940805" y="7604844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Steering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Computed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32" name="Straight Arrow Connector 531"/>
            <p:cNvCxnSpPr>
              <a:stCxn id="529" idx="2"/>
              <a:endCxn id="530" idx="0"/>
            </p:cNvCxnSpPr>
            <p:nvPr/>
          </p:nvCxnSpPr>
          <p:spPr>
            <a:xfrm rot="5400000">
              <a:off x="10752010" y="6072064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3" name="TextBox 532"/>
            <p:cNvSpPr txBox="1"/>
            <p:nvPr/>
          </p:nvSpPr>
          <p:spPr>
            <a:xfrm>
              <a:off x="9982420" y="5785794"/>
              <a:ext cx="1440241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34" name="Straight Arrow Connector 533"/>
            <p:cNvCxnSpPr>
              <a:stCxn id="530" idx="2"/>
              <a:endCxn id="531" idx="0"/>
            </p:cNvCxnSpPr>
            <p:nvPr/>
          </p:nvCxnSpPr>
          <p:spPr>
            <a:xfrm rot="5400000">
              <a:off x="10770869" y="7400157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5" name="TextBox 534"/>
            <p:cNvSpPr txBox="1"/>
            <p:nvPr/>
          </p:nvSpPr>
          <p:spPr>
            <a:xfrm>
              <a:off x="9993473" y="7132165"/>
              <a:ext cx="146142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Steering Computed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36" name="Straight Arrow Connector 23"/>
            <p:cNvCxnSpPr>
              <a:stCxn id="531" idx="1"/>
              <a:endCxn id="529" idx="1"/>
            </p:cNvCxnSpPr>
            <p:nvPr/>
          </p:nvCxnSpPr>
          <p:spPr>
            <a:xfrm rot="10800000">
              <a:off x="9940805" y="5398541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7" name="TextBox 536"/>
            <p:cNvSpPr txBox="1"/>
            <p:nvPr/>
          </p:nvSpPr>
          <p:spPr>
            <a:xfrm rot="5400000">
              <a:off x="9038537" y="661420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38" name="Straight Connector 537"/>
            <p:cNvCxnSpPr/>
            <p:nvPr/>
          </p:nvCxnSpPr>
          <p:spPr>
            <a:xfrm rot="5400000">
              <a:off x="3887025" y="6707002"/>
              <a:ext cx="5417127" cy="2260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9" name="Straight Connector 538"/>
            <p:cNvCxnSpPr/>
            <p:nvPr/>
          </p:nvCxnSpPr>
          <p:spPr>
            <a:xfrm rot="5400000">
              <a:off x="6775039" y="6707001"/>
              <a:ext cx="5417131" cy="1"/>
            </a:xfrm>
            <a:prstGeom prst="line">
              <a:avLst/>
            </a:prstGeom>
            <a:ln w="38100"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0" name="Flowchart: Alternate Process 539"/>
            <p:cNvSpPr/>
            <p:nvPr/>
          </p:nvSpPr>
          <p:spPr>
            <a:xfrm>
              <a:off x="818399" y="4311073"/>
              <a:ext cx="2688385" cy="4832856"/>
            </a:xfrm>
            <a:prstGeom prst="flowChartAlternateProcess">
              <a:avLst/>
            </a:prstGeom>
            <a:solidFill>
              <a:schemeClr val="bg2">
                <a:lumMod val="85000"/>
                <a:lumOff val="1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130101" tIns="65050" rIns="130101" bIns="65050" rtlCol="0" anchor="t"/>
            <a:lstStyle/>
            <a:p>
              <a:pPr algn="ctr"/>
              <a:r>
                <a:rPr lang="en-US" sz="1200" dirty="0" smtClean="0"/>
                <a:t>Path Planning</a:t>
              </a:r>
            </a:p>
          </p:txBody>
        </p:sp>
        <p:sp>
          <p:nvSpPr>
            <p:cNvPr id="541" name="Flowchart: Alternate Process 540"/>
            <p:cNvSpPr/>
            <p:nvPr/>
          </p:nvSpPr>
          <p:spPr>
            <a:xfrm>
              <a:off x="1180924" y="4989936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No 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42" name="Flowchart: Alternate Process 541"/>
            <p:cNvSpPr/>
            <p:nvPr/>
          </p:nvSpPr>
          <p:spPr>
            <a:xfrm>
              <a:off x="1180924" y="6336886"/>
              <a:ext cx="2069598" cy="899763"/>
            </a:xfrm>
            <a:prstGeom prst="flowChartAlternateProcess">
              <a:avLst/>
            </a:prstGeom>
            <a:noFill/>
            <a:ln w="38100">
              <a:solidFill>
                <a:schemeClr val="accent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Searching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43" name="Flowchart: Alternate Process 542"/>
            <p:cNvSpPr/>
            <p:nvPr/>
          </p:nvSpPr>
          <p:spPr>
            <a:xfrm>
              <a:off x="1180924" y="7646121"/>
              <a:ext cx="2069598" cy="899763"/>
            </a:xfrm>
            <a:prstGeom prst="flowChartAlternateProcess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0101" tIns="65050" rIns="130101" bIns="65050"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Path</a:t>
              </a:r>
            </a:p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Found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544" name="Straight Arrow Connector 543"/>
            <p:cNvCxnSpPr>
              <a:stCxn id="541" idx="2"/>
              <a:endCxn id="542" idx="0"/>
            </p:cNvCxnSpPr>
            <p:nvPr/>
          </p:nvCxnSpPr>
          <p:spPr>
            <a:xfrm rot="5400000">
              <a:off x="1992130" y="6113341"/>
              <a:ext cx="447187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5" name="TextBox 544"/>
            <p:cNvSpPr txBox="1"/>
            <p:nvPr/>
          </p:nvSpPr>
          <p:spPr>
            <a:xfrm>
              <a:off x="1339507" y="5839202"/>
              <a:ext cx="1277843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46" name="Straight Arrow Connector 545"/>
            <p:cNvCxnSpPr>
              <a:stCxn id="542" idx="2"/>
              <a:endCxn id="543" idx="0"/>
            </p:cNvCxnSpPr>
            <p:nvPr/>
          </p:nvCxnSpPr>
          <p:spPr>
            <a:xfrm rot="5400000">
              <a:off x="2010988" y="7441433"/>
              <a:ext cx="409473" cy="1776"/>
            </a:xfrm>
            <a:prstGeom prst="straightConnector1">
              <a:avLst/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7" name="TextBox 546"/>
            <p:cNvSpPr txBox="1"/>
            <p:nvPr/>
          </p:nvSpPr>
          <p:spPr>
            <a:xfrm>
              <a:off x="1552943" y="7187089"/>
              <a:ext cx="988349" cy="473815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Path Found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48" name="Straight Arrow Connector 23"/>
            <p:cNvCxnSpPr>
              <a:stCxn id="543" idx="1"/>
              <a:endCxn id="541" idx="1"/>
            </p:cNvCxnSpPr>
            <p:nvPr/>
          </p:nvCxnSpPr>
          <p:spPr>
            <a:xfrm rot="10800000">
              <a:off x="1180924" y="5439817"/>
              <a:ext cx="1776" cy="265618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9" name="TextBox 548"/>
            <p:cNvSpPr txBox="1"/>
            <p:nvPr/>
          </p:nvSpPr>
          <p:spPr>
            <a:xfrm rot="5400000">
              <a:off x="294053" y="6658362"/>
              <a:ext cx="1564552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Has arrived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50" name="Straight Connector 549"/>
            <p:cNvCxnSpPr/>
            <p:nvPr/>
          </p:nvCxnSpPr>
          <p:spPr>
            <a:xfrm flipV="1">
              <a:off x="559480" y="3998431"/>
              <a:ext cx="11942106" cy="3"/>
            </a:xfrm>
            <a:prstGeom prst="line">
              <a:avLst/>
            </a:prstGeom>
            <a:ln w="38100"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Straight Arrow Connector 23"/>
            <p:cNvCxnSpPr/>
            <p:nvPr/>
          </p:nvCxnSpPr>
          <p:spPr>
            <a:xfrm flipV="1">
              <a:off x="3250522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2" name="TextBox 551"/>
            <p:cNvSpPr txBox="1"/>
            <p:nvPr/>
          </p:nvSpPr>
          <p:spPr>
            <a:xfrm rot="5400000">
              <a:off x="2369089" y="7300931"/>
              <a:ext cx="2037375" cy="297177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r>
                <a:rPr lang="en-US" sz="900" b="1" dirty="0" smtClean="0">
                  <a:latin typeface="+mj-lt"/>
                </a:rPr>
                <a:t>New Destination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53" name="Straight Arrow Connector 23"/>
            <p:cNvCxnSpPr/>
            <p:nvPr/>
          </p:nvCxnSpPr>
          <p:spPr>
            <a:xfrm flipV="1">
              <a:off x="6250528" y="6786767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4" name="TextBox 553"/>
            <p:cNvSpPr txBox="1"/>
            <p:nvPr/>
          </p:nvSpPr>
          <p:spPr>
            <a:xfrm rot="5400000">
              <a:off x="5700047" y="7247174"/>
              <a:ext cx="176719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Path Updated</a:t>
              </a:r>
              <a:endParaRPr lang="en-US" sz="1100" b="1" dirty="0">
                <a:latin typeface="+mj-lt"/>
              </a:endParaRPr>
            </a:p>
          </p:txBody>
        </p:sp>
        <p:cxnSp>
          <p:nvCxnSpPr>
            <p:cNvPr id="555" name="Straight Arrow Connector 23"/>
            <p:cNvCxnSpPr/>
            <p:nvPr/>
          </p:nvCxnSpPr>
          <p:spPr>
            <a:xfrm flipV="1">
              <a:off x="9121978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6" name="Straight Arrow Connector 23"/>
            <p:cNvCxnSpPr/>
            <p:nvPr/>
          </p:nvCxnSpPr>
          <p:spPr>
            <a:xfrm flipV="1">
              <a:off x="12010403" y="6745491"/>
              <a:ext cx="2260" cy="1309235"/>
            </a:xfrm>
            <a:prstGeom prst="bentConnector3">
              <a:avLst>
                <a:gd name="adj1" fmla="val 14395466"/>
              </a:avLst>
            </a:prstGeom>
            <a:ln w="381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7" name="TextBox 556"/>
            <p:cNvSpPr txBox="1"/>
            <p:nvPr/>
          </p:nvSpPr>
          <p:spPr>
            <a:xfrm rot="5400000">
              <a:off x="8477165" y="7177192"/>
              <a:ext cx="1947314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Target Updated</a:t>
              </a:r>
              <a:endParaRPr lang="en-US" sz="1100" b="1" dirty="0">
                <a:latin typeface="+mj-lt"/>
              </a:endParaRPr>
            </a:p>
          </p:txBody>
        </p:sp>
        <p:sp>
          <p:nvSpPr>
            <p:cNvPr id="558" name="TextBox 557"/>
            <p:cNvSpPr txBox="1"/>
            <p:nvPr/>
          </p:nvSpPr>
          <p:spPr>
            <a:xfrm rot="5400000">
              <a:off x="11183234" y="7164956"/>
              <a:ext cx="2296300" cy="449690"/>
            </a:xfrm>
            <a:prstGeom prst="rect">
              <a:avLst/>
            </a:prstGeom>
            <a:noFill/>
          </p:spPr>
          <p:txBody>
            <a:bodyPr wrap="none" lIns="130101" tIns="65050" rIns="130101" bIns="65050" rtlCol="0">
              <a:spAutoFit/>
            </a:bodyPr>
            <a:lstStyle/>
            <a:p>
              <a:pPr algn="ctr"/>
              <a:r>
                <a:rPr lang="en-US" sz="900" b="1" dirty="0" smtClean="0">
                  <a:latin typeface="+mj-lt"/>
                </a:rPr>
                <a:t>New Pos</a:t>
              </a:r>
            </a:p>
            <a:p>
              <a:pPr algn="ctr"/>
              <a:r>
                <a:rPr lang="en-US" sz="900" b="1" dirty="0" smtClean="0">
                  <a:latin typeface="+mj-lt"/>
                </a:rPr>
                <a:t>DA Target Updated</a:t>
              </a:r>
              <a:endParaRPr lang="en-US" sz="1100" b="1" dirty="0">
                <a:latin typeface="+mj-lt"/>
              </a:endParaRPr>
            </a:p>
          </p:txBody>
        </p:sp>
      </p:grp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now we have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3</a:t>
            </a:r>
            <a:r>
              <a:rPr lang="en-US" dirty="0" smtClean="0"/>
              <a:t> new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problems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743200" indent="-2743200">
              <a:buNone/>
            </a:pPr>
            <a:r>
              <a:rPr lang="en-US" sz="4000" dirty="0" smtClean="0">
                <a:solidFill>
                  <a:srgbClr val="FFB625"/>
                </a:solidFill>
              </a:rPr>
              <a:t>Problem 1 </a:t>
            </a:r>
            <a:r>
              <a:rPr lang="en-US" sz="4000" dirty="0" smtClean="0"/>
              <a:t>: How to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guarantee </a:t>
            </a:r>
            <a:r>
              <a:rPr lang="en-US" sz="4000" dirty="0" smtClean="0"/>
              <a:t>that high frequency steering solvers return value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on time</a:t>
            </a:r>
            <a:r>
              <a:rPr lang="en-US" sz="4000" dirty="0" smtClean="0"/>
              <a:t>?</a:t>
            </a:r>
          </a:p>
          <a:p>
            <a:pPr marL="2743200" indent="-2743200">
              <a:buNone/>
            </a:pPr>
            <a:endParaRPr lang="en-US" sz="4000" dirty="0" smtClean="0"/>
          </a:p>
          <a:p>
            <a:pPr marL="2743200" indent="-2743200">
              <a:buNone/>
            </a:pPr>
            <a:r>
              <a:rPr lang="en-US" sz="4000" dirty="0" smtClean="0">
                <a:solidFill>
                  <a:srgbClr val="FFB625"/>
                </a:solidFill>
              </a:rPr>
              <a:t>Problem 2</a:t>
            </a:r>
            <a:r>
              <a:rPr lang="en-US" sz="4000" dirty="0" smtClean="0"/>
              <a:t> : How to deal with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multiframe volatility </a:t>
            </a:r>
            <a:r>
              <a:rPr lang="en-US" sz="4000" dirty="0" smtClean="0"/>
              <a:t>and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dynamicity </a:t>
            </a:r>
            <a:r>
              <a:rPr lang="en-US" sz="4000" dirty="0" smtClean="0"/>
              <a:t>of data?</a:t>
            </a:r>
          </a:p>
          <a:p>
            <a:pPr marL="2743200" indent="-2743200">
              <a:buNone/>
            </a:pPr>
            <a:endParaRPr lang="en-US" sz="4000" dirty="0" smtClean="0"/>
          </a:p>
          <a:p>
            <a:pPr marL="2743200" indent="-2743200">
              <a:buNone/>
            </a:pPr>
            <a:r>
              <a:rPr lang="en-US" sz="4000" dirty="0" smtClean="0">
                <a:solidFill>
                  <a:srgbClr val="FFB625"/>
                </a:solidFill>
              </a:rPr>
              <a:t>Problem 3 </a:t>
            </a:r>
            <a:r>
              <a:rPr lang="en-US" sz="4000" dirty="0" smtClean="0"/>
              <a:t>: What computation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triggering </a:t>
            </a:r>
            <a:r>
              <a:rPr lang="en-US" sz="4000" dirty="0" smtClean="0"/>
              <a:t>logic do we want?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1 is a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scheduling</a:t>
            </a:r>
            <a:r>
              <a:rPr lang="en-US" dirty="0" smtClean="0"/>
              <a:t> problem for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realtime</a:t>
            </a:r>
            <a:r>
              <a:rPr lang="en-US" dirty="0" smtClean="0"/>
              <a:t>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Problem 1 can be reworded as follows:</a:t>
            </a:r>
          </a:p>
          <a:p>
            <a:pPr lvl="1" algn="ctr">
              <a:buNone/>
            </a:pPr>
            <a:r>
              <a:rPr lang="en-US" dirty="0" smtClean="0"/>
              <a:t>“How to guarantee a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deadline</a:t>
            </a:r>
            <a:r>
              <a:rPr lang="en-US" dirty="0" smtClean="0"/>
              <a:t> for each pathfinding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solver</a:t>
            </a:r>
            <a:r>
              <a:rPr lang="en-US" dirty="0" smtClean="0"/>
              <a:t> request compatible with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frequency</a:t>
            </a:r>
            <a:r>
              <a:rPr lang="en-US" dirty="0" smtClean="0"/>
              <a:t> of the solver”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This is very close the definition of a realtime software as found on Wikipedia:</a:t>
            </a:r>
          </a:p>
          <a:p>
            <a:pPr lvl="1" algn="ctr">
              <a:buNone/>
            </a:pPr>
            <a:r>
              <a:rPr lang="en-US" dirty="0" smtClean="0"/>
              <a:t>“In computer science,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real-time computing </a:t>
            </a:r>
            <a:r>
              <a:rPr lang="en-US" dirty="0" smtClean="0"/>
              <a:t>(RTC), or "reactive computing", is the study of hardware and software systems that are subject to a "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real-time constraint</a:t>
            </a:r>
            <a:r>
              <a:rPr lang="en-US" dirty="0" smtClean="0"/>
              <a:t>"—i.e., operational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deadlines</a:t>
            </a:r>
            <a:r>
              <a:rPr lang="en-US" dirty="0" smtClean="0"/>
              <a:t> from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event</a:t>
            </a:r>
            <a:r>
              <a:rPr lang="en-US" dirty="0" smtClean="0"/>
              <a:t> to system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response</a:t>
            </a:r>
            <a:r>
              <a:rPr lang="en-US" dirty="0" smtClean="0"/>
              <a:t>”</a:t>
            </a:r>
            <a:endParaRPr lang="en-US" dirty="0"/>
          </a:p>
        </p:txBody>
      </p:sp>
      <p:sp>
        <p:nvSpPr>
          <p:cNvPr id="4" name="ZoneTexte 3"/>
          <p:cNvSpPr txBox="1"/>
          <p:nvPr/>
        </p:nvSpPr>
        <p:spPr>
          <a:xfrm>
            <a:off x="3152775" y="7773987"/>
            <a:ext cx="7319162" cy="93159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i="1" dirty="0" smtClean="0">
                <a:latin typeface="+mj-lt"/>
              </a:rPr>
              <a:t>The good news is that there is a good literature </a:t>
            </a:r>
          </a:p>
          <a:p>
            <a:pPr algn="ctr"/>
            <a:r>
              <a:rPr lang="en-US" i="1" dirty="0" smtClean="0">
                <a:latin typeface="+mj-lt"/>
              </a:rPr>
              <a:t>on realtime scheduling!</a:t>
            </a:r>
            <a:endParaRPr lang="en-US" i="1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answer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problem 1</a:t>
            </a:r>
            <a:r>
              <a:rPr lang="en-US" dirty="0" smtClean="0"/>
              <a:t> we restate pathfinding solvers in a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realtime</a:t>
            </a:r>
            <a:r>
              <a:rPr lang="en-US" dirty="0" smtClean="0"/>
              <a:t> formalism…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2093643"/>
            <a:ext cx="11689704" cy="7204656"/>
          </a:xfrm>
        </p:spPr>
        <p:txBody>
          <a:bodyPr/>
          <a:lstStyle/>
          <a:p>
            <a:r>
              <a:rPr lang="en-US" dirty="0" smtClean="0"/>
              <a:t>Realtime formalism: a task x is defined by 4 parameters</a:t>
            </a:r>
          </a:p>
          <a:p>
            <a:pPr lvl="2"/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X.s</a:t>
            </a:r>
            <a:r>
              <a:rPr lang="en-US" dirty="0" smtClean="0"/>
              <a:t> : starting time</a:t>
            </a:r>
          </a:p>
          <a:p>
            <a:pPr lvl="2"/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X.d</a:t>
            </a:r>
            <a:r>
              <a:rPr lang="en-US" dirty="0" smtClean="0"/>
              <a:t> : deadline</a:t>
            </a:r>
          </a:p>
          <a:p>
            <a:pPr lvl="2"/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X.e</a:t>
            </a:r>
            <a:r>
              <a:rPr lang="en-US" dirty="0" smtClean="0"/>
              <a:t> : execution requirement</a:t>
            </a:r>
          </a:p>
          <a:p>
            <a:pPr lvl="2"/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X.p</a:t>
            </a:r>
            <a:r>
              <a:rPr lang="en-US" dirty="0" smtClean="0"/>
              <a:t> : execution period</a:t>
            </a:r>
          </a:p>
          <a:p>
            <a:pPr lvl="2">
              <a:buNone/>
            </a:pPr>
            <a:endParaRPr lang="en-US" dirty="0" smtClean="0"/>
          </a:p>
          <a:p>
            <a:r>
              <a:rPr lang="en-US" dirty="0" smtClean="0"/>
              <a:t>Adapting to pathfinding solvers: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Need to assume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all tasks </a:t>
            </a:r>
            <a:r>
              <a:rPr lang="en-US" dirty="0" smtClean="0"/>
              <a:t>are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periodic</a:t>
            </a:r>
            <a:r>
              <a:rPr lang="en-US" dirty="0" smtClean="0"/>
              <a:t>:</a:t>
            </a:r>
          </a:p>
          <a:p>
            <a:pPr lvl="3"/>
            <a:r>
              <a:rPr lang="en-US" dirty="0" smtClean="0"/>
              <a:t>Easy for smoothing, steering or DA solvers</a:t>
            </a:r>
          </a:p>
          <a:p>
            <a:pPr lvl="3"/>
            <a:r>
              <a:rPr lang="en-US" dirty="0" smtClean="0"/>
              <a:t>More tricky for A* and other Graph traversals solvers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Need to have an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estimate</a:t>
            </a:r>
            <a:r>
              <a:rPr lang="en-US" dirty="0" smtClean="0"/>
              <a:t> of each core solver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job duration</a:t>
            </a:r>
            <a:r>
              <a:rPr lang="en-US" dirty="0" smtClean="0"/>
              <a:t>:</a:t>
            </a:r>
          </a:p>
          <a:p>
            <a:pPr lvl="3"/>
            <a:r>
              <a:rPr lang="en-US" dirty="0" smtClean="0"/>
              <a:t>Again quite simple for smoothing, steering or DA solvers</a:t>
            </a:r>
          </a:p>
          <a:p>
            <a:pPr lvl="3"/>
            <a:r>
              <a:rPr lang="en-US" dirty="0" smtClean="0"/>
              <a:t>Much less easy for A* and other Graph traversals solvers -&gt; need to decompose graph traversal tasks into subtasks of constant duration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select a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scheduling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4035" y="2127519"/>
            <a:ext cx="12211506" cy="7283704"/>
          </a:xfrm>
        </p:spPr>
        <p:txBody>
          <a:bodyPr/>
          <a:lstStyle/>
          <a:p>
            <a:pPr>
              <a:buClr>
                <a:srgbClr val="FFBF40"/>
              </a:buClr>
            </a:pPr>
            <a:r>
              <a:rPr lang="en-US" sz="2800" dirty="0" smtClean="0">
                <a:solidFill>
                  <a:srgbClr val="FFB625"/>
                </a:solidFill>
              </a:rPr>
              <a:t>P-fairness scheduling scheme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i="1" dirty="0" smtClean="0"/>
              <a:t>(S.K. Baruah, N.K. Cohen, C.G. Plaxton, D.A. Varvel)</a:t>
            </a:r>
            <a:r>
              <a:rPr lang="en-US" sz="2800" dirty="0" smtClean="0"/>
              <a:t>:</a:t>
            </a:r>
          </a:p>
          <a:p>
            <a:pPr marL="730250" lvl="2" indent="-254000"/>
            <a:r>
              <a:rPr lang="en-US" sz="2600" dirty="0" smtClean="0"/>
              <a:t>Defines a notion of </a:t>
            </a:r>
            <a:r>
              <a:rPr lang="en-US" sz="2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proportionate progress </a:t>
            </a:r>
            <a:r>
              <a:rPr lang="en-US" sz="2600" dirty="0" smtClean="0"/>
              <a:t>called P-fairness </a:t>
            </a:r>
          </a:p>
          <a:p>
            <a:pPr marL="730250" lvl="2" indent="-254000"/>
            <a:r>
              <a:rPr lang="en-US" sz="2600" dirty="0" smtClean="0"/>
              <a:t>Uses it to define an efficient algorithm solving the periodic scheduling problem</a:t>
            </a:r>
          </a:p>
          <a:p>
            <a:pPr lvl="2">
              <a:buFont typeface="Arial" pitchFamily="34" charset="0"/>
              <a:buChar char="•"/>
            </a:pPr>
            <a:endParaRPr lang="en-US" sz="2600" dirty="0" smtClean="0"/>
          </a:p>
          <a:p>
            <a:pPr>
              <a:buClr>
                <a:srgbClr val="FFBF40"/>
              </a:buClr>
            </a:pPr>
            <a:r>
              <a:rPr lang="en-US" sz="2800" dirty="0" smtClean="0">
                <a:solidFill>
                  <a:srgbClr val="FFB625"/>
                </a:solidFill>
              </a:rPr>
              <a:t>Cache-aware P-fair based scheduling scheme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i="1" dirty="0" smtClean="0"/>
              <a:t>(J.H. Anderson, J.M. Calendrino, U.M. Devi)</a:t>
            </a:r>
            <a:endParaRPr lang="en-US" sz="2800" dirty="0" smtClean="0"/>
          </a:p>
          <a:p>
            <a:pPr marL="730250" lvl="2" indent="-254000"/>
            <a:r>
              <a:rPr lang="en-US" sz="2600" dirty="0" smtClean="0"/>
              <a:t>Extends P-fairness approach to avoid scheduling of co-existent threads that would worsen performance of shared caches</a:t>
            </a:r>
          </a:p>
          <a:p>
            <a:pPr>
              <a:buFont typeface="Arial" pitchFamily="34" charset="0"/>
              <a:buChar char="•"/>
            </a:pPr>
            <a:endParaRPr lang="en-US" sz="2800" dirty="0" smtClean="0"/>
          </a:p>
          <a:p>
            <a:pPr>
              <a:buClr>
                <a:srgbClr val="FFBF40"/>
              </a:buClr>
            </a:pPr>
            <a:r>
              <a:rPr lang="en-US" sz="2800" dirty="0" smtClean="0">
                <a:solidFill>
                  <a:srgbClr val="FFB625"/>
                </a:solidFill>
              </a:rPr>
              <a:t>Task-grouping P-fair based scheduling scheme 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(J.H. </a:t>
            </a:r>
            <a:r>
              <a:rPr lang="en-US" sz="2800" i="1" dirty="0" smtClean="0"/>
              <a:t>Anderson, J.M. </a:t>
            </a:r>
            <a:r>
              <a:rPr lang="en-US" sz="2800" i="1" dirty="0" smtClean="0"/>
              <a:t>Calendrino</a:t>
            </a:r>
            <a:r>
              <a:rPr lang="en-US" sz="2800" i="1" dirty="0" smtClean="0"/>
              <a:t>)</a:t>
            </a:r>
            <a:endParaRPr lang="en-US" sz="2800" dirty="0" smtClean="0"/>
          </a:p>
          <a:p>
            <a:pPr marL="730250" lvl="2" indent="-254000"/>
            <a:r>
              <a:rPr lang="en-US" sz="2600" dirty="0" smtClean="0"/>
              <a:t>Extends P-fairness approach to encourage grouping of tasks that share common working set</a:t>
            </a:r>
          </a:p>
          <a:p>
            <a:pPr>
              <a:buFont typeface="Arial" pitchFamily="34" charset="0"/>
              <a:buChar char="•"/>
            </a:pPr>
            <a:endParaRPr lang="en-US" sz="28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4036" y="194232"/>
            <a:ext cx="12123409" cy="1626129"/>
          </a:xfrm>
        </p:spPr>
        <p:txBody>
          <a:bodyPr/>
          <a:lstStyle/>
          <a:p>
            <a:r>
              <a:rPr lang="en-US" dirty="0" smtClean="0"/>
              <a:t>Answering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problem 2</a:t>
            </a:r>
            <a:r>
              <a:rPr lang="en-US" dirty="0" smtClean="0"/>
              <a:t> (volatile data) requires a better description of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 models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4036" y="2412092"/>
            <a:ext cx="11689704" cy="7283704"/>
          </a:xfrm>
        </p:spPr>
        <p:txBody>
          <a:bodyPr/>
          <a:lstStyle/>
          <a:p>
            <a:r>
              <a:rPr lang="en-US" sz="3600" dirty="0" smtClean="0"/>
              <a:t>Programming models differ in the way they manage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 space</a:t>
            </a:r>
          </a:p>
          <a:p>
            <a:pPr lvl="2"/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Homogenous</a:t>
            </a:r>
            <a:r>
              <a:rPr lang="en-US" sz="3200" dirty="0" smtClean="0"/>
              <a:t> models: unified memory</a:t>
            </a:r>
          </a:p>
          <a:p>
            <a:pPr lvl="2"/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Heterogeneous</a:t>
            </a:r>
            <a:r>
              <a:rPr lang="en-US" sz="3200" dirty="0" smtClean="0"/>
              <a:t> models: Host / Device space</a:t>
            </a:r>
          </a:p>
          <a:p>
            <a:pPr lvl="1"/>
            <a:endParaRPr lang="en-US" sz="3200" dirty="0" smtClean="0"/>
          </a:p>
          <a:p>
            <a:r>
              <a:rPr lang="en-US" sz="3600" dirty="0" smtClean="0"/>
              <a:t>Today only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homogenous</a:t>
            </a:r>
            <a:r>
              <a:rPr lang="en-US" sz="3600" dirty="0" smtClean="0"/>
              <a:t> models offer a transparent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 management</a:t>
            </a:r>
            <a:endParaRPr lang="en-US" sz="3600" dirty="0" smtClean="0"/>
          </a:p>
          <a:p>
            <a:endParaRPr lang="en-US" sz="3600" dirty="0" smtClean="0"/>
          </a:p>
          <a:p>
            <a:r>
              <a:rPr lang="en-US" sz="3600" dirty="0" smtClean="0"/>
              <a:t>For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heterogeneous</a:t>
            </a:r>
            <a:r>
              <a:rPr lang="en-US" sz="3600" dirty="0" smtClean="0"/>
              <a:t> models, the developer still </a:t>
            </a:r>
            <a:r>
              <a:rPr lang="en-US" sz="3600" dirty="0" smtClean="0"/>
              <a:t>has </a:t>
            </a:r>
            <a:r>
              <a:rPr lang="en-US" sz="3600" dirty="0" smtClean="0"/>
              <a:t>to do a </a:t>
            </a:r>
            <a:r>
              <a:rPr lang="en-US" sz="36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lot of work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 bwMode="auto">
          <a:xfrm>
            <a:off x="0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Programming models differ in the way they manage memory space</a:t>
            </a:r>
          </a:p>
        </p:txBody>
      </p:sp>
      <p:sp>
        <p:nvSpPr>
          <p:cNvPr id="85" name="Parallelogram 84"/>
          <p:cNvSpPr/>
          <p:nvPr/>
        </p:nvSpPr>
        <p:spPr>
          <a:xfrm>
            <a:off x="638175" y="2763209"/>
            <a:ext cx="3187732" cy="781590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84" name="Parallelogram 83"/>
          <p:cNvSpPr/>
          <p:nvPr/>
        </p:nvSpPr>
        <p:spPr>
          <a:xfrm>
            <a:off x="638175" y="2534609"/>
            <a:ext cx="3187732" cy="781590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83" name="Parallelogram 82"/>
          <p:cNvSpPr/>
          <p:nvPr/>
        </p:nvSpPr>
        <p:spPr>
          <a:xfrm>
            <a:off x="638175" y="2287587"/>
            <a:ext cx="3187732" cy="781590"/>
          </a:xfrm>
          <a:prstGeom prst="parallelogram">
            <a:avLst>
              <a:gd name="adj" fmla="val 6803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dirty="0" smtClean="0"/>
              <a:t>Framework</a:t>
            </a:r>
            <a:endParaRPr lang="en-US" dirty="0"/>
          </a:p>
        </p:txBody>
      </p:sp>
      <p:sp>
        <p:nvSpPr>
          <p:cNvPr id="91" name="Parallelogram 90"/>
          <p:cNvSpPr/>
          <p:nvPr/>
        </p:nvSpPr>
        <p:spPr>
          <a:xfrm>
            <a:off x="738798" y="4295396"/>
            <a:ext cx="2986486" cy="539198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93" name="Parallelogram 92"/>
          <p:cNvSpPr/>
          <p:nvPr/>
        </p:nvSpPr>
        <p:spPr>
          <a:xfrm>
            <a:off x="738798" y="4092672"/>
            <a:ext cx="2986486" cy="539198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94" name="Parallelogram 93"/>
          <p:cNvSpPr/>
          <p:nvPr/>
        </p:nvSpPr>
        <p:spPr>
          <a:xfrm>
            <a:off x="738798" y="3906209"/>
            <a:ext cx="2986486" cy="539198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Request</a:t>
            </a:r>
          </a:p>
          <a:p>
            <a:pPr algn="ctr"/>
            <a:r>
              <a:rPr lang="en-US" sz="2000" dirty="0" smtClean="0"/>
              <a:t>Queue</a:t>
            </a:r>
            <a:endParaRPr lang="en-US" sz="2000" dirty="0"/>
          </a:p>
        </p:txBody>
      </p:sp>
      <p:sp>
        <p:nvSpPr>
          <p:cNvPr id="113" name="Cube 112"/>
          <p:cNvSpPr/>
          <p:nvPr/>
        </p:nvSpPr>
        <p:spPr>
          <a:xfrm>
            <a:off x="1347283" y="7539670"/>
            <a:ext cx="988847" cy="756100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4" name="Cube 113"/>
          <p:cNvSpPr/>
          <p:nvPr/>
        </p:nvSpPr>
        <p:spPr>
          <a:xfrm>
            <a:off x="2219030" y="7539670"/>
            <a:ext cx="988847" cy="756100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1" name="Cube 110"/>
          <p:cNvSpPr/>
          <p:nvPr/>
        </p:nvSpPr>
        <p:spPr>
          <a:xfrm>
            <a:off x="1347283" y="6725609"/>
            <a:ext cx="988847" cy="756100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112" name="Cube 111"/>
          <p:cNvSpPr/>
          <p:nvPr/>
        </p:nvSpPr>
        <p:spPr>
          <a:xfrm>
            <a:off x="2219030" y="6725609"/>
            <a:ext cx="988847" cy="756100"/>
          </a:xfrm>
          <a:prstGeom prst="cub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300" dirty="0" smtClean="0"/>
              <a:t>Compute</a:t>
            </a:r>
          </a:p>
          <a:p>
            <a:pPr algn="ctr"/>
            <a:r>
              <a:rPr lang="en-US" sz="1300" dirty="0" smtClean="0"/>
              <a:t>Kernel</a:t>
            </a:r>
            <a:endParaRPr lang="en-US" sz="1300" dirty="0"/>
          </a:p>
        </p:txBody>
      </p:sp>
      <p:sp>
        <p:nvSpPr>
          <p:cNvPr id="87" name="Cube 86"/>
          <p:cNvSpPr/>
          <p:nvPr/>
        </p:nvSpPr>
        <p:spPr>
          <a:xfrm>
            <a:off x="951416" y="5164329"/>
            <a:ext cx="2561250" cy="125648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800" dirty="0" smtClean="0"/>
              <a:t>Task</a:t>
            </a:r>
            <a:endParaRPr lang="en-US" sz="2800" dirty="0"/>
          </a:p>
        </p:txBody>
      </p:sp>
      <p:sp>
        <p:nvSpPr>
          <p:cNvPr id="133" name="Parallelogram 132"/>
          <p:cNvSpPr/>
          <p:nvPr/>
        </p:nvSpPr>
        <p:spPr>
          <a:xfrm>
            <a:off x="536801" y="8650946"/>
            <a:ext cx="3390480" cy="539198"/>
          </a:xfrm>
          <a:prstGeom prst="parallelogram">
            <a:avLst>
              <a:gd name="adj" fmla="val 68038"/>
            </a:avLst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000" dirty="0" smtClean="0"/>
              <a:t>OpenCL </a:t>
            </a:r>
          </a:p>
          <a:p>
            <a:pPr algn="ctr"/>
            <a:r>
              <a:rPr lang="en-US" sz="2000" dirty="0" smtClean="0"/>
              <a:t>Queue</a:t>
            </a:r>
          </a:p>
        </p:txBody>
      </p:sp>
      <p:sp>
        <p:nvSpPr>
          <p:cNvPr id="47" name="Right Brace 46"/>
          <p:cNvSpPr/>
          <p:nvPr/>
        </p:nvSpPr>
        <p:spPr>
          <a:xfrm>
            <a:off x="4239925" y="2287587"/>
            <a:ext cx="490087" cy="4114800"/>
          </a:xfrm>
          <a:prstGeom prst="rightBrace">
            <a:avLst>
              <a:gd name="adj1" fmla="val 77360"/>
              <a:gd name="adj2" fmla="val 50000"/>
            </a:avLst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vert="vert" lIns="130101" tIns="65050" rIns="130101" bIns="65050" rtlCol="0" anchor="b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8" name="Right Brace 47"/>
          <p:cNvSpPr/>
          <p:nvPr/>
        </p:nvSpPr>
        <p:spPr>
          <a:xfrm>
            <a:off x="4239925" y="6630987"/>
            <a:ext cx="440211" cy="2681530"/>
          </a:xfrm>
          <a:prstGeom prst="rightBrace">
            <a:avLst>
              <a:gd name="adj1" fmla="val 73358"/>
              <a:gd name="adj2" fmla="val 49012"/>
            </a:avLst>
          </a:prstGeom>
          <a:ln w="381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130101" tIns="65050" rIns="130101" bIns="65050" rtlCol="0" anchor="ctr"/>
          <a:lstStyle/>
          <a:p>
            <a:pPr algn="ctr"/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829175" y="4040187"/>
            <a:ext cx="3286007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Host Memory Space</a:t>
            </a:r>
            <a:endParaRPr lang="en-US" dirty="0">
              <a:latin typeface="+mj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4752975" y="7697787"/>
            <a:ext cx="3619431" cy="531480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dirty="0" smtClean="0">
                <a:latin typeface="+mj-lt"/>
              </a:rPr>
              <a:t>Device Memory Space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100" dirty="0" smtClean="0"/>
              <a:t>There is a need for locking mechanism between the framework and the kernel</a:t>
            </a:r>
            <a:endParaRPr lang="en-US" sz="51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333375" y="2668587"/>
          <a:ext cx="11689706" cy="51930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9958"/>
                <a:gridCol w="1669958"/>
                <a:gridCol w="1669958"/>
                <a:gridCol w="1669958"/>
                <a:gridCol w="1669958"/>
                <a:gridCol w="1669958"/>
                <a:gridCol w="1669958"/>
              </a:tblGrid>
              <a:tr h="1037135">
                <a:tc>
                  <a:txBody>
                    <a:bodyPr/>
                    <a:lstStyle/>
                    <a:p>
                      <a:endParaRPr lang="en-US" sz="1800" b="1" dirty="0"/>
                    </a:p>
                  </a:txBody>
                  <a:tcPr marL="130112" marR="130112" marT="65045" marB="65045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Framework</a:t>
                      </a:r>
                    </a:p>
                    <a:p>
                      <a:pPr algn="ctr"/>
                      <a:r>
                        <a:rPr lang="en-US" sz="1800" b="1" dirty="0" smtClean="0"/>
                        <a:t>Request</a:t>
                      </a:r>
                    </a:p>
                  </a:txBody>
                  <a:tcPr marL="130112" marR="130112" marT="65045" marB="65045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Task</a:t>
                      </a:r>
                    </a:p>
                    <a:p>
                      <a:pPr algn="ctr"/>
                      <a:r>
                        <a:rPr lang="en-US" sz="1800" b="1" dirty="0" smtClean="0"/>
                        <a:t>Request</a:t>
                      </a:r>
                    </a:p>
                  </a:txBody>
                  <a:tcPr marL="130112" marR="130112" marT="65045" marB="65045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Kernel</a:t>
                      </a:r>
                    </a:p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Request</a:t>
                      </a:r>
                    </a:p>
                  </a:txBody>
                  <a:tcPr marL="130112" marR="130112" marT="65045" marB="65045" anchor="ctr">
                    <a:solidFill>
                      <a:srgbClr val="FFBF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Kernel</a:t>
                      </a:r>
                    </a:p>
                    <a:p>
                      <a:pPr algn="ctr"/>
                      <a:r>
                        <a:rPr lang="en-US" sz="1800" b="1" dirty="0" smtClean="0">
                          <a:solidFill>
                            <a:schemeClr val="bg1"/>
                          </a:solidFill>
                        </a:rPr>
                        <a:t>Execution</a:t>
                      </a:r>
                    </a:p>
                  </a:txBody>
                  <a:tcPr marL="130112" marR="130112" marT="65045" marB="65045" anchor="ctr">
                    <a:solidFill>
                      <a:srgbClr val="FFBF4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Task</a:t>
                      </a:r>
                    </a:p>
                    <a:p>
                      <a:pPr algn="ctr"/>
                      <a:r>
                        <a:rPr lang="en-US" sz="1800" b="1" dirty="0" smtClean="0"/>
                        <a:t>Update</a:t>
                      </a:r>
                    </a:p>
                  </a:txBody>
                  <a:tcPr marL="130112" marR="130112" marT="65045" marB="65045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Framework</a:t>
                      </a:r>
                    </a:p>
                    <a:p>
                      <a:pPr algn="ctr"/>
                      <a:r>
                        <a:rPr lang="en-US" sz="1800" b="1" dirty="0" smtClean="0"/>
                        <a:t>Update</a:t>
                      </a:r>
                    </a:p>
                  </a:txBody>
                  <a:tcPr marL="130112" marR="130112" marT="65045" marB="65045"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</a:tr>
              <a:tr h="1037135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Inserting</a:t>
                      </a:r>
                    </a:p>
                    <a:p>
                      <a:pPr algn="ctr"/>
                      <a:r>
                        <a:rPr lang="en-US" sz="1800" b="1" dirty="0" smtClean="0"/>
                        <a:t>Data</a:t>
                      </a:r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LOCK</a:t>
                      </a:r>
                    </a:p>
                    <a:p>
                      <a:pPr algn="ctr"/>
                      <a:r>
                        <a:rPr lang="en-US" sz="1400" b="1" dirty="0" smtClean="0"/>
                        <a:t>(if Kernel</a:t>
                      </a:r>
                      <a:r>
                        <a:rPr lang="en-US" sz="1400" b="1" baseline="0" dirty="0" smtClean="0"/>
                        <a:t> </a:t>
                      </a:r>
                      <a:br>
                        <a:rPr lang="en-US" sz="1400" b="1" baseline="0" dirty="0" smtClean="0"/>
                      </a:br>
                      <a:r>
                        <a:rPr lang="en-US" sz="1400" b="1" baseline="0" dirty="0" smtClean="0"/>
                        <a:t>uses data)</a:t>
                      </a:r>
                      <a:endParaRPr lang="en-US" sz="1400" b="1" dirty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400" b="1" dirty="0" smtClean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</a:tr>
              <a:tr h="103713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Data Ready</a:t>
                      </a:r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</a:tr>
              <a:tr h="103713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/>
                        <a:t>Data Locked</a:t>
                      </a:r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LOCK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(if Kernel accesses host memory)</a:t>
                      </a:r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65000"/>
                      </a:schemeClr>
                    </a:solidFill>
                  </a:tcPr>
                </a:tc>
              </a:tr>
              <a:tr h="1037135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Removing</a:t>
                      </a:r>
                    </a:p>
                    <a:p>
                      <a:pPr algn="ctr"/>
                      <a:r>
                        <a:rPr lang="en-US" sz="1800" b="1" dirty="0" smtClean="0"/>
                        <a:t>Data</a:t>
                      </a:r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LOCK</a:t>
                      </a:r>
                    </a:p>
                    <a:p>
                      <a:pPr algn="ctr"/>
                      <a:r>
                        <a:rPr lang="en-US" sz="1400" b="1" dirty="0" smtClean="0"/>
                        <a:t>(if Kernel</a:t>
                      </a:r>
                      <a:br>
                        <a:rPr lang="en-US" sz="1400" b="1" dirty="0" smtClean="0"/>
                      </a:br>
                      <a:r>
                        <a:rPr lang="en-US" sz="1400" b="1" baseline="0" dirty="0" smtClean="0"/>
                        <a:t>uses data)</a:t>
                      </a:r>
                      <a:endParaRPr lang="en-US" sz="1400" b="1" dirty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400" b="1" dirty="0" smtClean="0"/>
                    </a:p>
                  </a:txBody>
                  <a:tcPr marL="130112" marR="130112" marT="65045" marB="65045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smtClean="0"/>
                        <a:t>OK</a:t>
                      </a:r>
                      <a:endParaRPr lang="en-US" sz="1800" b="1" dirty="0"/>
                    </a:p>
                  </a:txBody>
                  <a:tcPr marL="130112" marR="130112" marT="65045" marB="65045" anchor="ctr">
                    <a:solidFill>
                      <a:schemeClr val="tx1">
                        <a:lumMod val="8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are we </a:t>
            </a:r>
            <a:r>
              <a:rPr lang="en-US" dirty="0" smtClean="0">
                <a:solidFill>
                  <a:srgbClr val="FFBF40"/>
                </a:solidFill>
              </a:rPr>
              <a:t>today</a:t>
            </a:r>
            <a:r>
              <a:rPr lang="en-US" dirty="0" smtClean="0"/>
              <a:t>?</a:t>
            </a:r>
            <a:endParaRPr lang="en-US" dirty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4036" y="194232"/>
            <a:ext cx="12123409" cy="1626129"/>
          </a:xfrm>
        </p:spPr>
        <p:txBody>
          <a:bodyPr/>
          <a:lstStyle/>
          <a:p>
            <a:r>
              <a:rPr lang="en-US" dirty="0" smtClean="0"/>
              <a:t>It requires also a better description of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user data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/>
              <a:t>There are 3 types of </a:t>
            </a:r>
            <a:r>
              <a:rPr lang="en-US" sz="40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user data</a:t>
            </a:r>
            <a:r>
              <a:rPr lang="en-US" sz="4000" dirty="0" smtClean="0"/>
              <a:t>:</a:t>
            </a:r>
          </a:p>
          <a:p>
            <a:pPr lvl="2">
              <a:spcBef>
                <a:spcPts val="2400"/>
              </a:spcBef>
            </a:pP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Read Only </a:t>
            </a:r>
            <a:r>
              <a:rPr lang="en-US" sz="3200" dirty="0" smtClean="0">
                <a:solidFill>
                  <a:srgbClr val="FFBF40"/>
                </a:solidFill>
              </a:rPr>
              <a:t>Memory</a:t>
            </a:r>
            <a:r>
              <a:rPr lang="en-US" sz="3200" dirty="0" smtClean="0"/>
              <a:t> (e.g. navmesh in a static world)</a:t>
            </a:r>
          </a:p>
          <a:p>
            <a:pPr lvl="3"/>
            <a:r>
              <a:rPr lang="en-US" sz="2400" dirty="0" smtClean="0"/>
              <a:t>Needs to be aware of when user data is available and when it is garbage</a:t>
            </a:r>
          </a:p>
          <a:p>
            <a:pPr lvl="2">
              <a:spcBef>
                <a:spcPts val="2400"/>
              </a:spcBef>
            </a:pP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Read / Write </a:t>
            </a:r>
            <a:r>
              <a:rPr lang="en-US" sz="3200" dirty="0" smtClean="0">
                <a:solidFill>
                  <a:srgbClr val="FFBF40"/>
                </a:solidFill>
              </a:rPr>
              <a:t>Memory</a:t>
            </a:r>
            <a:r>
              <a:rPr lang="en-US" sz="3200" dirty="0" smtClean="0"/>
              <a:t> </a:t>
            </a:r>
            <a:r>
              <a:rPr lang="en-US" sz="3200" dirty="0" smtClean="0"/>
              <a:t>(e.g.. </a:t>
            </a:r>
            <a:r>
              <a:rPr lang="en-US" sz="3200" dirty="0" smtClean="0"/>
              <a:t>navmesh in a dynamic world)</a:t>
            </a:r>
          </a:p>
          <a:p>
            <a:pPr lvl="3"/>
            <a:r>
              <a:rPr lang="en-US" sz="2400" dirty="0" smtClean="0"/>
              <a:t>Same as Read Only approach, with extension to secure data modification stages</a:t>
            </a:r>
          </a:p>
          <a:p>
            <a:pPr lvl="2">
              <a:spcBef>
                <a:spcPts val="2400"/>
              </a:spcBef>
            </a:pPr>
            <a:r>
              <a:rPr lang="en-US" sz="32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Work</a:t>
            </a:r>
            <a:r>
              <a:rPr lang="en-US" sz="3200" dirty="0" smtClean="0"/>
              <a:t> </a:t>
            </a:r>
            <a:r>
              <a:rPr lang="en-US" sz="3200" dirty="0" smtClean="0">
                <a:solidFill>
                  <a:srgbClr val="FFBF40"/>
                </a:solidFill>
              </a:rPr>
              <a:t>Memory</a:t>
            </a:r>
            <a:r>
              <a:rPr lang="en-US" sz="3200" dirty="0" smtClean="0"/>
              <a:t> (e.g. open &amp; closed sets for a A* solver)</a:t>
            </a:r>
          </a:p>
          <a:p>
            <a:pPr lvl="3"/>
            <a:r>
              <a:rPr lang="en-US" sz="2400" dirty="0" smtClean="0"/>
              <a:t>Located where the solver is really called</a:t>
            </a:r>
          </a:p>
          <a:p>
            <a:pPr lvl="3">
              <a:buFont typeface="Arial" pitchFamily="34" charset="0"/>
              <a:buChar char="•"/>
            </a:pPr>
            <a:endParaRPr lang="en-US" sz="28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Kynapse_7_HumanIK.tif"/>
          <p:cNvPicPr>
            <a:picLocks noChangeAspect="1"/>
          </p:cNvPicPr>
          <p:nvPr/>
        </p:nvPicPr>
        <p:blipFill>
          <a:blip r:embed="rId2" cstate="print"/>
          <a:srcRect l="17667" t="17199" r="16261" b="28618"/>
          <a:stretch>
            <a:fillRect/>
          </a:stretch>
        </p:blipFill>
        <p:spPr>
          <a:xfrm>
            <a:off x="0" y="0"/>
            <a:ext cx="13011150" cy="9602787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 bwMode="auto">
          <a:xfrm>
            <a:off x="-28575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35" name="Flowchart: Alternate Process 34"/>
          <p:cNvSpPr/>
          <p:nvPr/>
        </p:nvSpPr>
        <p:spPr>
          <a:xfrm>
            <a:off x="2823419" y="2058987"/>
            <a:ext cx="7351300" cy="6858000"/>
          </a:xfrm>
          <a:prstGeom prst="flowChartAlternateProcess">
            <a:avLst/>
          </a:prstGeom>
          <a:solidFill>
            <a:schemeClr val="tx1">
              <a:alpha val="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0" rtlCol="0" anchor="b"/>
          <a:lstStyle/>
          <a:p>
            <a:pPr algn="ctr"/>
            <a:r>
              <a:rPr lang="en-US" dirty="0" smtClean="0"/>
              <a:t>Data Lifecycle States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035" y="194232"/>
            <a:ext cx="12427286" cy="1626129"/>
          </a:xfrm>
        </p:spPr>
        <p:txBody>
          <a:bodyPr/>
          <a:lstStyle/>
          <a:p>
            <a:r>
              <a:rPr lang="en-US" dirty="0" smtClean="0"/>
              <a:t>Data Life cycle States are introduced to handle R/O and R/W data volatility and dynamicity</a:t>
            </a:r>
            <a:endParaRPr lang="en-US" dirty="0"/>
          </a:p>
        </p:txBody>
      </p:sp>
      <p:sp>
        <p:nvSpPr>
          <p:cNvPr id="5" name="Flowchart: Alternate Process 4"/>
          <p:cNvSpPr/>
          <p:nvPr/>
        </p:nvSpPr>
        <p:spPr>
          <a:xfrm>
            <a:off x="5483567" y="3562082"/>
            <a:ext cx="2069598" cy="874707"/>
          </a:xfrm>
          <a:prstGeom prst="flowChartAlternateProcess">
            <a:avLst/>
          </a:prstGeom>
          <a:noFill/>
          <a:ln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dirty="0" smtClean="0"/>
              <a:t>Data Ready</a:t>
            </a:r>
            <a:endParaRPr lang="en-US" dirty="0"/>
          </a:p>
        </p:txBody>
      </p:sp>
      <p:sp>
        <p:nvSpPr>
          <p:cNvPr id="6" name="Flowchart: Alternate Process 5"/>
          <p:cNvSpPr/>
          <p:nvPr/>
        </p:nvSpPr>
        <p:spPr>
          <a:xfrm>
            <a:off x="591196" y="3549554"/>
            <a:ext cx="2069598" cy="89976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Notifying Data To be Inserted</a:t>
            </a:r>
          </a:p>
        </p:txBody>
      </p:sp>
      <p:sp>
        <p:nvSpPr>
          <p:cNvPr id="7" name="Flowchart: Alternate Process 6"/>
          <p:cNvSpPr/>
          <p:nvPr/>
        </p:nvSpPr>
        <p:spPr>
          <a:xfrm>
            <a:off x="3022895" y="3562082"/>
            <a:ext cx="2069598" cy="89976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dirty="0" smtClean="0"/>
              <a:t>Data in Insertion</a:t>
            </a:r>
          </a:p>
        </p:txBody>
      </p:sp>
      <p:sp>
        <p:nvSpPr>
          <p:cNvPr id="8" name="Flowchart: Alternate Process 7"/>
          <p:cNvSpPr/>
          <p:nvPr/>
        </p:nvSpPr>
        <p:spPr>
          <a:xfrm>
            <a:off x="7935113" y="3562082"/>
            <a:ext cx="2069598" cy="89976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dirty="0" smtClean="0"/>
              <a:t>Data in Removal</a:t>
            </a:r>
          </a:p>
        </p:txBody>
      </p:sp>
      <p:sp>
        <p:nvSpPr>
          <p:cNvPr id="9" name="Flowchart: Alternate Process 8"/>
          <p:cNvSpPr/>
          <p:nvPr/>
        </p:nvSpPr>
        <p:spPr>
          <a:xfrm>
            <a:off x="10383908" y="3537026"/>
            <a:ext cx="2069598" cy="89976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2000" dirty="0" smtClean="0"/>
              <a:t>Notifying Data Removed</a:t>
            </a:r>
          </a:p>
        </p:txBody>
      </p:sp>
      <p:cxnSp>
        <p:nvCxnSpPr>
          <p:cNvPr id="10" name="Straight Arrow Connector 23"/>
          <p:cNvCxnSpPr>
            <a:endCxn id="6" idx="1"/>
          </p:cNvCxnSpPr>
          <p:nvPr/>
        </p:nvCxnSpPr>
        <p:spPr>
          <a:xfrm flipV="1">
            <a:off x="44300" y="3999436"/>
            <a:ext cx="546897" cy="12528"/>
          </a:xfrm>
          <a:prstGeom prst="bentConnector3">
            <a:avLst>
              <a:gd name="adj1" fmla="val 50000"/>
            </a:avLst>
          </a:prstGeom>
          <a:ln w="38100"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 rot="2986156">
            <a:off x="-123604" y="5066609"/>
            <a:ext cx="1998235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solidFill>
                  <a:srgbClr val="FF0000"/>
                </a:solidFill>
                <a:latin typeface="+mj-lt"/>
              </a:rPr>
              <a:t>LOAD Notification</a:t>
            </a:r>
            <a:endParaRPr lang="en-US" dirty="0">
              <a:solidFill>
                <a:srgbClr val="FF0000"/>
              </a:solidFill>
              <a:latin typeface="+mj-lt"/>
            </a:endParaRPr>
          </a:p>
        </p:txBody>
      </p:sp>
      <p:cxnSp>
        <p:nvCxnSpPr>
          <p:cNvPr id="14" name="Straight Arrow Connector 23"/>
          <p:cNvCxnSpPr>
            <a:stCxn id="6" idx="3"/>
            <a:endCxn id="7" idx="1"/>
          </p:cNvCxnSpPr>
          <p:nvPr/>
        </p:nvCxnSpPr>
        <p:spPr>
          <a:xfrm>
            <a:off x="2660794" y="3999436"/>
            <a:ext cx="362101" cy="1252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stCxn id="5" idx="3"/>
            <a:endCxn id="8" idx="1"/>
          </p:cNvCxnSpPr>
          <p:nvPr/>
        </p:nvCxnSpPr>
        <p:spPr>
          <a:xfrm>
            <a:off x="7553165" y="3999436"/>
            <a:ext cx="381948" cy="1252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23"/>
          <p:cNvCxnSpPr>
            <a:stCxn id="8" idx="3"/>
            <a:endCxn id="9" idx="1"/>
          </p:cNvCxnSpPr>
          <p:nvPr/>
        </p:nvCxnSpPr>
        <p:spPr>
          <a:xfrm flipV="1">
            <a:off x="10004712" y="3986908"/>
            <a:ext cx="379197" cy="2505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3"/>
          <p:cNvCxnSpPr>
            <a:stCxn id="7" idx="3"/>
            <a:endCxn id="5" idx="1"/>
          </p:cNvCxnSpPr>
          <p:nvPr/>
        </p:nvCxnSpPr>
        <p:spPr>
          <a:xfrm flipV="1">
            <a:off x="5092494" y="3999436"/>
            <a:ext cx="391073" cy="12528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 rot="2902724">
            <a:off x="2456648" y="5048353"/>
            <a:ext cx="2094019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Ready for insertion</a:t>
            </a:r>
            <a:endParaRPr lang="en-US" dirty="0">
              <a:latin typeface="+mj-lt"/>
            </a:endParaRPr>
          </a:p>
        </p:txBody>
      </p:sp>
      <p:sp>
        <p:nvSpPr>
          <p:cNvPr id="28" name="TextBox 27"/>
          <p:cNvSpPr txBox="1"/>
          <p:nvPr/>
        </p:nvSpPr>
        <p:spPr>
          <a:xfrm rot="2878245">
            <a:off x="4931299" y="4874179"/>
            <a:ext cx="1635624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Data Inserted</a:t>
            </a:r>
            <a:endParaRPr lang="en-US" dirty="0">
              <a:latin typeface="+mj-lt"/>
            </a:endParaRPr>
          </a:p>
        </p:txBody>
      </p:sp>
      <p:cxnSp>
        <p:nvCxnSpPr>
          <p:cNvPr id="29" name="Straight Arrow Connector 23"/>
          <p:cNvCxnSpPr>
            <a:stCxn id="9" idx="3"/>
          </p:cNvCxnSpPr>
          <p:nvPr/>
        </p:nvCxnSpPr>
        <p:spPr>
          <a:xfrm>
            <a:off x="12453506" y="3986907"/>
            <a:ext cx="557644" cy="2259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993883">
            <a:off x="8777663" y="2680743"/>
            <a:ext cx="1717724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Data Removed</a:t>
            </a:r>
            <a:endParaRPr lang="en-US" dirty="0">
              <a:latin typeface="+mj-lt"/>
            </a:endParaRPr>
          </a:p>
        </p:txBody>
      </p:sp>
      <p:sp>
        <p:nvSpPr>
          <p:cNvPr id="33" name="TextBox 32"/>
          <p:cNvSpPr txBox="1"/>
          <p:nvPr/>
        </p:nvSpPr>
        <p:spPr>
          <a:xfrm rot="2841257">
            <a:off x="5871399" y="2453629"/>
            <a:ext cx="2312953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solidFill>
                  <a:srgbClr val="FF0000"/>
                </a:solidFill>
                <a:latin typeface="+mj-lt"/>
              </a:rPr>
              <a:t>UNLOAD Notification</a:t>
            </a:r>
            <a:endParaRPr lang="en-US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81" name="Flowchart: Alternate Process 80"/>
          <p:cNvSpPr/>
          <p:nvPr/>
        </p:nvSpPr>
        <p:spPr>
          <a:xfrm>
            <a:off x="5488847" y="7150578"/>
            <a:ext cx="2069598" cy="884614"/>
          </a:xfrm>
          <a:prstGeom prst="flowChartAlternateProcess">
            <a:avLst/>
          </a:prstGeom>
          <a:noFill/>
          <a:ln>
            <a:solidFill>
              <a:schemeClr val="accent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dirty="0" smtClean="0"/>
              <a:t>Data Locked</a:t>
            </a:r>
            <a:endParaRPr lang="en-US" dirty="0"/>
          </a:p>
        </p:txBody>
      </p:sp>
      <p:cxnSp>
        <p:nvCxnSpPr>
          <p:cNvPr id="22" name="Straight Arrow Connector 23"/>
          <p:cNvCxnSpPr>
            <a:stCxn id="5" idx="2"/>
            <a:endCxn id="81" idx="3"/>
          </p:cNvCxnSpPr>
          <p:nvPr/>
        </p:nvCxnSpPr>
        <p:spPr>
          <a:xfrm rot="16200000" flipH="1">
            <a:off x="5460357" y="5494797"/>
            <a:ext cx="3156096" cy="1040080"/>
          </a:xfrm>
          <a:prstGeom prst="bentConnector4">
            <a:avLst>
              <a:gd name="adj1" fmla="val 70197"/>
              <a:gd name="adj2" fmla="val 131274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3"/>
          <p:cNvCxnSpPr>
            <a:stCxn id="81" idx="1"/>
            <a:endCxn id="5" idx="2"/>
          </p:cNvCxnSpPr>
          <p:nvPr/>
        </p:nvCxnSpPr>
        <p:spPr>
          <a:xfrm rot="10800000" flipH="1">
            <a:off x="5488846" y="4436789"/>
            <a:ext cx="1029519" cy="3156096"/>
          </a:xfrm>
          <a:prstGeom prst="bentConnector4">
            <a:avLst>
              <a:gd name="adj1" fmla="val -31595"/>
              <a:gd name="adj2" fmla="val 29803"/>
            </a:avLst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6571985" y="6207878"/>
            <a:ext cx="3782255" cy="39408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On Dependency Insertion / Removal</a:t>
            </a:r>
            <a:endParaRPr lang="en-US" dirty="0"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076575" y="6208517"/>
            <a:ext cx="3453800" cy="394082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Dependency Inserted / Removed</a:t>
            </a:r>
            <a:endParaRPr lang="en-US" dirty="0">
              <a:latin typeface="+mj-lt"/>
            </a:endParaRPr>
          </a:p>
        </p:txBody>
      </p:sp>
      <p:sp>
        <p:nvSpPr>
          <p:cNvPr id="36" name="TextBox 35"/>
          <p:cNvSpPr txBox="1"/>
          <p:nvPr/>
        </p:nvSpPr>
        <p:spPr>
          <a:xfrm rot="2993883">
            <a:off x="12195853" y="2958403"/>
            <a:ext cx="650418" cy="394146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1700" dirty="0" smtClean="0">
                <a:latin typeface="+mj-lt"/>
              </a:rPr>
              <a:t>End</a:t>
            </a:r>
            <a:endParaRPr lang="en-US" dirty="0">
              <a:latin typeface="+mj-lt"/>
            </a:endParaRPr>
          </a:p>
        </p:txBody>
      </p:sp>
      <p:sp>
        <p:nvSpPr>
          <p:cNvPr id="31" name="ZoneTexte 30"/>
          <p:cNvSpPr txBox="1"/>
          <p:nvPr/>
        </p:nvSpPr>
        <p:spPr>
          <a:xfrm>
            <a:off x="2413928" y="8916987"/>
            <a:ext cx="8663647" cy="569231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r>
              <a:rPr lang="en-US" sz="2800" dirty="0" smtClean="0">
                <a:latin typeface="+mj-lt"/>
              </a:rPr>
              <a:t>CRITICAL when data are not owned by middleware </a:t>
            </a:r>
            <a:endParaRPr lang="en-US" sz="2800" dirty="0">
              <a:latin typeface="+mj-lt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Problem 3 </a:t>
            </a:r>
            <a:r>
              <a:rPr lang="en-US" dirty="0" smtClean="0"/>
              <a:t>(triggering logic)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smtClean="0"/>
              <a:t>requires choosing between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Pull</a:t>
            </a:r>
            <a:r>
              <a:rPr lang="en-US" dirty="0" smtClean="0"/>
              <a:t> or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Push </a:t>
            </a:r>
            <a:r>
              <a:rPr lang="en-US" dirty="0" smtClean="0"/>
              <a:t>Triggering mechanism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3725" y="2439987"/>
            <a:ext cx="11762080" cy="6699652"/>
          </a:xfrm>
        </p:spPr>
        <p:txBody>
          <a:bodyPr/>
          <a:lstStyle/>
          <a:p>
            <a:pPr marL="514350" indent="-514350"/>
            <a:r>
              <a:rPr lang="en-US" dirty="0" smtClean="0"/>
              <a:t>To limit computations over time, it is important to decide whether we want </a:t>
            </a:r>
            <a:r>
              <a:rPr lang="en-US" dirty="0" smtClean="0">
                <a:solidFill>
                  <a:schemeClr val="tx1"/>
                </a:solidFill>
              </a:rPr>
              <a:t>a pull or push triggering model</a:t>
            </a:r>
          </a:p>
          <a:p>
            <a:pPr marL="1111215" lvl="2" indent="-457200"/>
            <a:r>
              <a:rPr lang="en-US" dirty="0" smtClean="0">
                <a:solidFill>
                  <a:srgbClr val="FFBF40"/>
                </a:solidFill>
              </a:rPr>
              <a:t>In a push model</a:t>
            </a:r>
            <a:r>
              <a:rPr lang="en-US" dirty="0" smtClean="0"/>
              <a:t>, the system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polls </a:t>
            </a:r>
            <a:r>
              <a:rPr lang="en-US" dirty="0" smtClean="0"/>
              <a:t>over all the characters to get new steering policy</a:t>
            </a:r>
          </a:p>
          <a:p>
            <a:pPr marL="1111215" lvl="2" indent="-457200"/>
            <a:r>
              <a:rPr lang="en-US" dirty="0" smtClean="0">
                <a:solidFill>
                  <a:srgbClr val="FFBF40"/>
                </a:solidFill>
              </a:rPr>
              <a:t>In a pull model</a:t>
            </a:r>
            <a:r>
              <a:rPr lang="en-US" dirty="0" smtClean="0"/>
              <a:t>, the system gets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update requirements </a:t>
            </a:r>
            <a:r>
              <a:rPr lang="en-US" dirty="0" smtClean="0"/>
              <a:t>from the game engine and only performs computations on related characters</a:t>
            </a:r>
          </a:p>
          <a:p>
            <a:pPr marL="514350" indent="-514350">
              <a:spcBef>
                <a:spcPts val="3600"/>
              </a:spcBef>
            </a:pPr>
            <a:r>
              <a:rPr lang="en-US" dirty="0" smtClean="0">
                <a:solidFill>
                  <a:schemeClr val="tx1"/>
                </a:solidFill>
              </a:rPr>
              <a:t>The pull model better controls the amount of computations – not really compatible with a Realtime approach</a:t>
            </a:r>
          </a:p>
          <a:p>
            <a:pPr marL="514350" indent="-514350">
              <a:spcBef>
                <a:spcPts val="3600"/>
              </a:spcBef>
            </a:pPr>
            <a:r>
              <a:rPr lang="en-US" dirty="0" smtClean="0">
                <a:solidFill>
                  <a:schemeClr val="tx1"/>
                </a:solidFill>
              </a:rPr>
              <a:t>The push model offers the capabilities of optimizing from a Cache and Task Grouping point of view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5100" dirty="0" smtClean="0"/>
              <a:t>MASAI : the premises of an AI </a:t>
            </a:r>
            <a:r>
              <a:rPr lang="en-US" sz="51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massive parallel </a:t>
            </a:r>
            <a:r>
              <a:rPr lang="en-US" sz="5100" dirty="0" smtClean="0"/>
              <a:t>solution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Guidelines for a new parallel programming model for realtime AI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Extends to the full AI the rational described in previous slides</a:t>
            </a:r>
          </a:p>
          <a:p>
            <a:pPr>
              <a:buFont typeface="Arial" pitchFamily="34" charset="0"/>
              <a:buChar char="•"/>
            </a:pPr>
            <a:endParaRPr lang="en-US" dirty="0" smtClean="0"/>
          </a:p>
          <a:p>
            <a:pPr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Data 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/ Message Flow </a:t>
            </a:r>
            <a:r>
              <a:rPr lang="en-US" baseline="0" dirty="0" smtClean="0"/>
              <a:t>based</a:t>
            </a:r>
            <a:r>
              <a:rPr lang="en-US" dirty="0" smtClean="0"/>
              <a:t> system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Realtime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P-fair Scheduling </a:t>
            </a:r>
            <a:r>
              <a:rPr lang="en-US" dirty="0" smtClean="0"/>
              <a:t>algorithm</a:t>
            </a:r>
          </a:p>
          <a:p>
            <a:pPr>
              <a:buFont typeface="Arial" pitchFamily="34" charset="0"/>
              <a:buChar char="•"/>
            </a:pPr>
            <a:r>
              <a:rPr lang="en-US" baseline="0" dirty="0" smtClean="0"/>
              <a:t>Compatible with 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heterogeneous</a:t>
            </a:r>
            <a:r>
              <a:rPr lang="en-US" dirty="0" smtClean="0"/>
              <a:t> programming models</a:t>
            </a:r>
            <a:endParaRPr lang="en-US" baseline="0" dirty="0" smtClean="0"/>
          </a:p>
          <a:p>
            <a:pPr>
              <a:buFont typeface="Arial" pitchFamily="34" charset="0"/>
              <a:buChar char="•"/>
            </a:pP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Push</a:t>
            </a:r>
            <a:r>
              <a:rPr lang="en-US" dirty="0" smtClean="0"/>
              <a:t> </a:t>
            </a:r>
            <a:r>
              <a:rPr lang="en-US" baseline="0" dirty="0" smtClean="0"/>
              <a:t>Triggering</a:t>
            </a:r>
            <a:r>
              <a:rPr lang="en-US" dirty="0" smtClean="0"/>
              <a:t> Mechanism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Introducing the concept of Working Unit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idx="1"/>
          </p:nvPr>
        </p:nvSpPr>
        <p:spPr>
          <a:xfrm>
            <a:off x="454036" y="1766157"/>
            <a:ext cx="11689704" cy="7283704"/>
          </a:xfrm>
        </p:spPr>
        <p:txBody>
          <a:bodyPr/>
          <a:lstStyle/>
          <a:p>
            <a:r>
              <a:rPr lang="en-US" sz="2400" dirty="0" smtClean="0"/>
              <a:t>A WU receives requests to process</a:t>
            </a:r>
          </a:p>
          <a:p>
            <a:r>
              <a:rPr lang="en-US" sz="2400" dirty="0" smtClean="0"/>
              <a:t>A WU communicates with another WU ONLY through strongly typed requests</a:t>
            </a:r>
          </a:p>
          <a:p>
            <a:r>
              <a:rPr lang="en-US" sz="2400" dirty="0" smtClean="0"/>
              <a:t>Requests are explicitly exposed in the WU interface</a:t>
            </a:r>
          </a:p>
          <a:p>
            <a:r>
              <a:rPr lang="en-US" sz="2400" dirty="0" smtClean="0"/>
              <a:t>A request can be synchronous or asynchronous (2 different implementations of the request)</a:t>
            </a:r>
          </a:p>
          <a:p>
            <a:r>
              <a:rPr lang="en-US" sz="2400" dirty="0" smtClean="0"/>
              <a:t>A WU is responsible for the serialization Host&lt;-&gt;Device of its context</a:t>
            </a:r>
          </a:p>
        </p:txBody>
      </p:sp>
      <p:grpSp>
        <p:nvGrpSpPr>
          <p:cNvPr id="3" name="Groupe 26"/>
          <p:cNvGrpSpPr/>
          <p:nvPr/>
        </p:nvGrpSpPr>
        <p:grpSpPr>
          <a:xfrm>
            <a:off x="2245651" y="4573587"/>
            <a:ext cx="8222324" cy="4038600"/>
            <a:chOff x="1801368" y="4058920"/>
            <a:chExt cx="5513832" cy="2706624"/>
          </a:xfrm>
        </p:grpSpPr>
        <p:sp>
          <p:nvSpPr>
            <p:cNvPr id="16" name="Rectangle 15"/>
            <p:cNvSpPr/>
            <p:nvPr/>
          </p:nvSpPr>
          <p:spPr>
            <a:xfrm>
              <a:off x="1801368" y="4058920"/>
              <a:ext cx="5513832" cy="27066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tIns="182880" rtlCol="0" anchor="t"/>
            <a:lstStyle/>
            <a:p>
              <a:pPr algn="ctr">
                <a:spcBef>
                  <a:spcPts val="1200"/>
                </a:spcBef>
              </a:pPr>
              <a:r>
                <a:rPr lang="en-US" b="1" dirty="0" smtClean="0">
                  <a:solidFill>
                    <a:schemeClr val="bg1"/>
                  </a:solidFill>
                </a:rPr>
                <a:t>Working Unit</a:t>
              </a:r>
              <a:endParaRPr 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248237" y="4689856"/>
              <a:ext cx="1088136" cy="932688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Host Code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063912" y="4689856"/>
              <a:ext cx="1088136" cy="1865376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Device Code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  <p:grpSp>
          <p:nvGrpSpPr>
            <p:cNvPr id="4" name="Group 11"/>
            <p:cNvGrpSpPr/>
            <p:nvPr/>
          </p:nvGrpSpPr>
          <p:grpSpPr>
            <a:xfrm>
              <a:off x="4472136" y="4689856"/>
              <a:ext cx="1465834" cy="1865376"/>
              <a:chOff x="4843526" y="2423160"/>
              <a:chExt cx="1465834" cy="1865376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4843526" y="2423160"/>
                <a:ext cx="1465834" cy="402336"/>
              </a:xfrm>
              <a:prstGeom prst="rect">
                <a:avLst/>
              </a:prstGeom>
              <a:solidFill>
                <a:schemeClr val="accent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chemeClr val="bg1"/>
                    </a:solidFill>
                  </a:rPr>
                  <a:t>Owner / Children</a:t>
                </a:r>
                <a:endParaRPr lang="en-US" sz="1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843526" y="2825496"/>
                <a:ext cx="1465834" cy="740664"/>
              </a:xfrm>
              <a:prstGeom prst="rect">
                <a:avLst/>
              </a:prstGeom>
              <a:solidFill>
                <a:schemeClr val="accent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chemeClr val="bg1"/>
                    </a:solidFill>
                  </a:rPr>
                  <a:t>Event Handler</a:t>
                </a:r>
                <a:endParaRPr lang="en-US" sz="1700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843526" y="3566160"/>
                <a:ext cx="1465834" cy="722376"/>
              </a:xfrm>
              <a:prstGeom prst="rect">
                <a:avLst/>
              </a:prstGeom>
              <a:solidFill>
                <a:schemeClr val="accent1">
                  <a:lumMod val="50000"/>
                  <a:lumOff val="5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700" dirty="0" smtClean="0">
                    <a:solidFill>
                      <a:schemeClr val="bg1"/>
                    </a:solidFill>
                  </a:rPr>
                  <a:t>Incoming Requests Queues</a:t>
                </a:r>
                <a:endParaRPr lang="en-US" sz="17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>
            <a:xfrm>
              <a:off x="2002536" y="4689856"/>
              <a:ext cx="1088136" cy="640080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Context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002536" y="5951728"/>
              <a:ext cx="1088136" cy="603504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Context</a:t>
              </a:r>
            </a:p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Serializer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3248237" y="5622544"/>
              <a:ext cx="1088136" cy="932688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Requests</a:t>
              </a:r>
            </a:p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Interface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002536" y="5329936"/>
              <a:ext cx="1088136" cy="640080"/>
            </a:xfrm>
            <a:prstGeom prst="rect">
              <a:avLst/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Context</a:t>
              </a:r>
            </a:p>
            <a:p>
              <a:pPr algn="ctr"/>
              <a:r>
                <a:rPr lang="en-US" sz="1700" dirty="0" smtClean="0">
                  <a:solidFill>
                    <a:schemeClr val="bg1"/>
                  </a:solidFill>
                </a:rPr>
                <a:t>Accessors</a:t>
              </a:r>
              <a:endParaRPr lang="en-US" sz="17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Picture 80" descr="Kynapse_7_HumanIK.tif"/>
          <p:cNvPicPr>
            <a:picLocks noChangeAspect="1"/>
          </p:cNvPicPr>
          <p:nvPr/>
        </p:nvPicPr>
        <p:blipFill>
          <a:blip r:embed="rId3" cstate="print"/>
          <a:srcRect l="17667" t="17199" r="16261" b="28618"/>
          <a:stretch>
            <a:fillRect/>
          </a:stretch>
        </p:blipFill>
        <p:spPr>
          <a:xfrm>
            <a:off x="0" y="0"/>
            <a:ext cx="13011150" cy="9602787"/>
          </a:xfrm>
          <a:prstGeom prst="rect">
            <a:avLst/>
          </a:prstGeom>
        </p:spPr>
      </p:pic>
      <p:sp>
        <p:nvSpPr>
          <p:cNvPr id="82" name="Rectangle 81"/>
          <p:cNvSpPr/>
          <p:nvPr/>
        </p:nvSpPr>
        <p:spPr bwMode="auto">
          <a:xfrm>
            <a:off x="0" y="0"/>
            <a:ext cx="13011150" cy="9756775"/>
          </a:xfrm>
          <a:prstGeom prst="rect">
            <a:avLst/>
          </a:prstGeom>
          <a:solidFill>
            <a:schemeClr val="bg1">
              <a:alpha val="93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 W3" charset="0"/>
              <a:cs typeface="ヒラギノ角ゴ Pro W3" charset="0"/>
              <a:sym typeface="Gill Sans" charset="0"/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0575575" y="2222268"/>
            <a:ext cx="2435575" cy="6465490"/>
          </a:xfrm>
          <a:prstGeom prst="rect">
            <a:avLst/>
          </a:prstGeom>
          <a:solidFill>
            <a:schemeClr val="accent1">
              <a:lumMod val="10000"/>
              <a:lumOff val="90000"/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400" dirty="0"/>
          </a:p>
        </p:txBody>
      </p:sp>
      <p:sp>
        <p:nvSpPr>
          <p:cNvPr id="57" name="Rectangle 56"/>
          <p:cNvSpPr/>
          <p:nvPr/>
        </p:nvSpPr>
        <p:spPr>
          <a:xfrm>
            <a:off x="7796908" y="2222267"/>
            <a:ext cx="2778667" cy="6465490"/>
          </a:xfrm>
          <a:prstGeom prst="rect">
            <a:avLst/>
          </a:prstGeom>
          <a:solidFill>
            <a:schemeClr val="accent1">
              <a:lumMod val="10000"/>
              <a:lumOff val="90000"/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400" dirty="0"/>
          </a:p>
        </p:txBody>
      </p:sp>
      <p:sp>
        <p:nvSpPr>
          <p:cNvPr id="56" name="Rectangle 55"/>
          <p:cNvSpPr/>
          <p:nvPr/>
        </p:nvSpPr>
        <p:spPr>
          <a:xfrm>
            <a:off x="5018241" y="2221765"/>
            <a:ext cx="2778667" cy="6465490"/>
          </a:xfrm>
          <a:prstGeom prst="rect">
            <a:avLst/>
          </a:prstGeom>
          <a:solidFill>
            <a:schemeClr val="accent1">
              <a:lumMod val="10000"/>
              <a:lumOff val="90000"/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400" dirty="0"/>
          </a:p>
        </p:txBody>
      </p:sp>
      <p:sp>
        <p:nvSpPr>
          <p:cNvPr id="54" name="Rectangle 53"/>
          <p:cNvSpPr/>
          <p:nvPr/>
        </p:nvSpPr>
        <p:spPr>
          <a:xfrm>
            <a:off x="2239574" y="2222267"/>
            <a:ext cx="2778667" cy="6465490"/>
          </a:xfrm>
          <a:prstGeom prst="rect">
            <a:avLst/>
          </a:prstGeom>
          <a:solidFill>
            <a:schemeClr val="accent1">
              <a:lumMod val="10000"/>
              <a:lumOff val="90000"/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400" dirty="0"/>
          </a:p>
        </p:txBody>
      </p:sp>
      <p:sp>
        <p:nvSpPr>
          <p:cNvPr id="53" name="Rectangle 52"/>
          <p:cNvSpPr/>
          <p:nvPr/>
        </p:nvSpPr>
        <p:spPr>
          <a:xfrm>
            <a:off x="0" y="2222267"/>
            <a:ext cx="2239574" cy="6465490"/>
          </a:xfrm>
          <a:prstGeom prst="rect">
            <a:avLst/>
          </a:prstGeom>
          <a:solidFill>
            <a:schemeClr val="accent1">
              <a:lumMod val="10000"/>
              <a:lumOff val="90000"/>
              <a:alpha val="1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2429" y="153987"/>
            <a:ext cx="12465346" cy="1626129"/>
          </a:xfrm>
        </p:spPr>
        <p:txBody>
          <a:bodyPr/>
          <a:lstStyle/>
          <a:p>
            <a:r>
              <a:rPr lang="en-US" sz="3600" dirty="0" smtClean="0"/>
              <a:t>The system works on a mixture of events and requests</a:t>
            </a:r>
            <a:endParaRPr lang="en-US" sz="5400" dirty="0"/>
          </a:p>
        </p:txBody>
      </p:sp>
      <p:grpSp>
        <p:nvGrpSpPr>
          <p:cNvPr id="2" name="Group 64"/>
          <p:cNvGrpSpPr/>
          <p:nvPr/>
        </p:nvGrpSpPr>
        <p:grpSpPr>
          <a:xfrm>
            <a:off x="2237123" y="2833691"/>
            <a:ext cx="2422723" cy="637443"/>
            <a:chOff x="1270064" y="1600200"/>
            <a:chExt cx="1702646" cy="448056"/>
          </a:xfrm>
        </p:grpSpPr>
        <p:sp>
          <p:nvSpPr>
            <p:cNvPr id="10" name="Rounded Rectangle 9"/>
            <p:cNvSpPr/>
            <p:nvPr/>
          </p:nvSpPr>
          <p:spPr>
            <a:xfrm>
              <a:off x="1270064" y="1600200"/>
              <a:ext cx="1702646" cy="448056"/>
            </a:xfrm>
            <a:prstGeom prst="roundRect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1290074" y="1656083"/>
              <a:ext cx="480753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Entity 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770827" y="1656083"/>
              <a:ext cx="480753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Entity 2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2251580" y="1656083"/>
              <a:ext cx="480753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Entity …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65"/>
          <p:cNvGrpSpPr/>
          <p:nvPr/>
        </p:nvGrpSpPr>
        <p:grpSpPr>
          <a:xfrm>
            <a:off x="5044263" y="3576656"/>
            <a:ext cx="2398675" cy="637443"/>
            <a:chOff x="4084119" y="2122427"/>
            <a:chExt cx="1685745" cy="448056"/>
          </a:xfrm>
        </p:grpSpPr>
        <p:sp>
          <p:nvSpPr>
            <p:cNvPr id="18" name="Rounded Rectangle 17"/>
            <p:cNvSpPr/>
            <p:nvPr/>
          </p:nvSpPr>
          <p:spPr>
            <a:xfrm>
              <a:off x="4084119" y="2122427"/>
              <a:ext cx="1685745" cy="448056"/>
            </a:xfrm>
            <a:prstGeom prst="roundRect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Rounded Rectangle 18"/>
            <p:cNvSpPr/>
            <p:nvPr/>
          </p:nvSpPr>
          <p:spPr>
            <a:xfrm>
              <a:off x="4103962" y="2178310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Brain1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0" name="Rounded Rectangle 19"/>
            <p:cNvSpPr/>
            <p:nvPr/>
          </p:nvSpPr>
          <p:spPr>
            <a:xfrm>
              <a:off x="4580701" y="2178310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Brain 2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1" name="Rounded Rectangle 20"/>
            <p:cNvSpPr/>
            <p:nvPr/>
          </p:nvSpPr>
          <p:spPr>
            <a:xfrm>
              <a:off x="5057440" y="2178310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Brain …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66"/>
          <p:cNvGrpSpPr/>
          <p:nvPr/>
        </p:nvGrpSpPr>
        <p:grpSpPr>
          <a:xfrm>
            <a:off x="7847378" y="4344189"/>
            <a:ext cx="2405967" cy="637443"/>
            <a:chOff x="6730754" y="2661923"/>
            <a:chExt cx="1690870" cy="448056"/>
          </a:xfrm>
        </p:grpSpPr>
        <p:sp>
          <p:nvSpPr>
            <p:cNvPr id="24" name="Rounded Rectangle 23"/>
            <p:cNvSpPr/>
            <p:nvPr/>
          </p:nvSpPr>
          <p:spPr>
            <a:xfrm>
              <a:off x="6730754" y="2661923"/>
              <a:ext cx="1690870" cy="448056"/>
            </a:xfrm>
            <a:prstGeom prst="roundRect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Rounded Rectangle 24"/>
            <p:cNvSpPr/>
            <p:nvPr/>
          </p:nvSpPr>
          <p:spPr>
            <a:xfrm>
              <a:off x="6750597" y="2717806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PF 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7227336" y="2717806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PF 2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7" name="Rounded Rectangle 26"/>
            <p:cNvSpPr/>
            <p:nvPr/>
          </p:nvSpPr>
          <p:spPr>
            <a:xfrm>
              <a:off x="7704075" y="2717806"/>
              <a:ext cx="476739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PF …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67"/>
          <p:cNvGrpSpPr/>
          <p:nvPr/>
        </p:nvGrpSpPr>
        <p:grpSpPr>
          <a:xfrm>
            <a:off x="2614446" y="3627243"/>
            <a:ext cx="2347699" cy="1600111"/>
            <a:chOff x="1544384" y="3200400"/>
            <a:chExt cx="1649920" cy="1124712"/>
          </a:xfrm>
        </p:grpSpPr>
        <p:sp>
          <p:nvSpPr>
            <p:cNvPr id="29" name="Rectangle 28"/>
            <p:cNvSpPr/>
            <p:nvPr/>
          </p:nvSpPr>
          <p:spPr>
            <a:xfrm>
              <a:off x="1666304" y="3899916"/>
              <a:ext cx="1491424" cy="42519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Entity Update WU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0" name="Parallelogram 29"/>
            <p:cNvSpPr/>
            <p:nvPr/>
          </p:nvSpPr>
          <p:spPr>
            <a:xfrm>
              <a:off x="1629728" y="3345942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1" name="Parallelogram 30"/>
            <p:cNvSpPr/>
            <p:nvPr/>
          </p:nvSpPr>
          <p:spPr>
            <a:xfrm>
              <a:off x="1602296" y="3267456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2" name="Parallelogram 31"/>
            <p:cNvSpPr/>
            <p:nvPr/>
          </p:nvSpPr>
          <p:spPr>
            <a:xfrm>
              <a:off x="1544384" y="3200400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Entity Update</a:t>
              </a:r>
            </a:p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Queue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Group 68"/>
          <p:cNvGrpSpPr/>
          <p:nvPr/>
        </p:nvGrpSpPr>
        <p:grpSpPr>
          <a:xfrm>
            <a:off x="5430184" y="4414289"/>
            <a:ext cx="2347699" cy="1573009"/>
            <a:chOff x="4565650" y="3854196"/>
            <a:chExt cx="1649920" cy="1105662"/>
          </a:xfrm>
        </p:grpSpPr>
        <p:sp>
          <p:nvSpPr>
            <p:cNvPr id="33" name="Rectangle 32"/>
            <p:cNvSpPr/>
            <p:nvPr/>
          </p:nvSpPr>
          <p:spPr>
            <a:xfrm>
              <a:off x="4687570" y="4535424"/>
              <a:ext cx="1491424" cy="42443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Brain Update WU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4" name="Parallelogram 33"/>
            <p:cNvSpPr/>
            <p:nvPr/>
          </p:nvSpPr>
          <p:spPr>
            <a:xfrm>
              <a:off x="4650994" y="3990594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>
              <a:off x="4605274" y="3921252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6" name="Parallelogram 35"/>
            <p:cNvSpPr/>
            <p:nvPr/>
          </p:nvSpPr>
          <p:spPr>
            <a:xfrm>
              <a:off x="4565650" y="3854196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Brain Update</a:t>
              </a:r>
            </a:p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Queue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69"/>
          <p:cNvGrpSpPr/>
          <p:nvPr/>
        </p:nvGrpSpPr>
        <p:grpSpPr>
          <a:xfrm>
            <a:off x="8217641" y="5167729"/>
            <a:ext cx="2386732" cy="1554579"/>
            <a:chOff x="7201280" y="5097018"/>
            <a:chExt cx="1677352" cy="1092708"/>
          </a:xfrm>
        </p:grpSpPr>
        <p:sp>
          <p:nvSpPr>
            <p:cNvPr id="37" name="Rectangle 36"/>
            <p:cNvSpPr/>
            <p:nvPr/>
          </p:nvSpPr>
          <p:spPr>
            <a:xfrm>
              <a:off x="7323200" y="5778246"/>
              <a:ext cx="1491424" cy="4114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Pathfinding WU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38" name="Parallelogram 37"/>
            <p:cNvSpPr/>
            <p:nvPr/>
          </p:nvSpPr>
          <p:spPr>
            <a:xfrm>
              <a:off x="7314056" y="5233416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9" name="Parallelogram 38"/>
            <p:cNvSpPr/>
            <p:nvPr/>
          </p:nvSpPr>
          <p:spPr>
            <a:xfrm>
              <a:off x="7259192" y="5164074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40" name="Parallelogram 39"/>
            <p:cNvSpPr/>
            <p:nvPr/>
          </p:nvSpPr>
          <p:spPr>
            <a:xfrm>
              <a:off x="7201280" y="5097018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Pathfinding Update Queue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42" name="Straight Arrow Connector 41"/>
          <p:cNvCxnSpPr>
            <a:stCxn id="129" idx="3"/>
          </p:cNvCxnSpPr>
          <p:nvPr/>
        </p:nvCxnSpPr>
        <p:spPr>
          <a:xfrm flipV="1">
            <a:off x="1925353" y="2913196"/>
            <a:ext cx="682279" cy="1579740"/>
          </a:xfrm>
          <a:prstGeom prst="bentConnector4">
            <a:avLst>
              <a:gd name="adj1" fmla="val 24934"/>
              <a:gd name="adj2" fmla="val 120587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41"/>
          <p:cNvCxnSpPr/>
          <p:nvPr/>
        </p:nvCxnSpPr>
        <p:spPr>
          <a:xfrm rot="16200000" flipH="1">
            <a:off x="2422171" y="3548230"/>
            <a:ext cx="618969" cy="248046"/>
          </a:xfrm>
          <a:prstGeom prst="bentConnector2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41"/>
          <p:cNvCxnSpPr/>
          <p:nvPr/>
        </p:nvCxnSpPr>
        <p:spPr>
          <a:xfrm rot="5400000" flipH="1" flipV="1">
            <a:off x="3844749" y="3660425"/>
            <a:ext cx="1571194" cy="1562664"/>
          </a:xfrm>
          <a:prstGeom prst="bentConnector5">
            <a:avLst>
              <a:gd name="adj1" fmla="val -20699"/>
              <a:gd name="adj2" fmla="val 73099"/>
              <a:gd name="adj3" fmla="val 120699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41"/>
          <p:cNvCxnSpPr/>
          <p:nvPr/>
        </p:nvCxnSpPr>
        <p:spPr>
          <a:xfrm rot="16200000" flipH="1">
            <a:off x="5210021" y="4307391"/>
            <a:ext cx="663051" cy="259738"/>
          </a:xfrm>
          <a:prstGeom prst="bentConnector2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41"/>
          <p:cNvCxnSpPr/>
          <p:nvPr/>
        </p:nvCxnSpPr>
        <p:spPr>
          <a:xfrm rot="5400000" flipH="1" flipV="1">
            <a:off x="6657970" y="4430475"/>
            <a:ext cx="1563605" cy="1550041"/>
          </a:xfrm>
          <a:prstGeom prst="bentConnector5">
            <a:avLst>
              <a:gd name="adj1" fmla="val -20800"/>
              <a:gd name="adj2" fmla="val 73287"/>
              <a:gd name="adj3" fmla="val 120800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41"/>
          <p:cNvCxnSpPr/>
          <p:nvPr/>
        </p:nvCxnSpPr>
        <p:spPr>
          <a:xfrm rot="16200000" flipH="1">
            <a:off x="8012354" y="5075707"/>
            <a:ext cx="648958" cy="244079"/>
          </a:xfrm>
          <a:prstGeom prst="bentConnector2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ounded Rectangle 73"/>
          <p:cNvSpPr/>
          <p:nvPr/>
        </p:nvSpPr>
        <p:spPr>
          <a:xfrm>
            <a:off x="10914438" y="6172677"/>
            <a:ext cx="1628312" cy="6309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Pathdata Mgr</a:t>
            </a:r>
            <a:endParaRPr lang="en-US" sz="1800" dirty="0">
              <a:solidFill>
                <a:schemeClr val="bg1"/>
              </a:solidFill>
            </a:endParaRPr>
          </a:p>
        </p:txBody>
      </p:sp>
      <p:cxnSp>
        <p:nvCxnSpPr>
          <p:cNvPr id="80" name="Straight Arrow Connector 41"/>
          <p:cNvCxnSpPr/>
          <p:nvPr/>
        </p:nvCxnSpPr>
        <p:spPr>
          <a:xfrm flipV="1">
            <a:off x="7725839" y="3435360"/>
            <a:ext cx="3146873" cy="2250021"/>
          </a:xfrm>
          <a:prstGeom prst="bentConnector3">
            <a:avLst>
              <a:gd name="adj1" fmla="val 1903"/>
            </a:avLst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41"/>
          <p:cNvCxnSpPr/>
          <p:nvPr/>
        </p:nvCxnSpPr>
        <p:spPr>
          <a:xfrm rot="16200000" flipH="1">
            <a:off x="9856465" y="6318053"/>
            <a:ext cx="571313" cy="1379825"/>
          </a:xfrm>
          <a:prstGeom prst="bentConnector2">
            <a:avLst/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74"/>
          <p:cNvGrpSpPr/>
          <p:nvPr/>
        </p:nvGrpSpPr>
        <p:grpSpPr>
          <a:xfrm>
            <a:off x="10590803" y="6939126"/>
            <a:ext cx="2373721" cy="1541570"/>
            <a:chOff x="7201280" y="5014722"/>
            <a:chExt cx="1668208" cy="1083564"/>
          </a:xfrm>
        </p:grpSpPr>
        <p:sp>
          <p:nvSpPr>
            <p:cNvPr id="76" name="Rectangle 75"/>
            <p:cNvSpPr/>
            <p:nvPr/>
          </p:nvSpPr>
          <p:spPr>
            <a:xfrm>
              <a:off x="7323200" y="5686806"/>
              <a:ext cx="1491424" cy="4114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CanGo WU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77" name="Parallelogram 76"/>
            <p:cNvSpPr/>
            <p:nvPr/>
          </p:nvSpPr>
          <p:spPr>
            <a:xfrm>
              <a:off x="7304912" y="5141976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78" name="Parallelogram 77"/>
            <p:cNvSpPr/>
            <p:nvPr/>
          </p:nvSpPr>
          <p:spPr>
            <a:xfrm>
              <a:off x="7259192" y="5081778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79" name="Parallelogram 78"/>
            <p:cNvSpPr/>
            <p:nvPr/>
          </p:nvSpPr>
          <p:spPr>
            <a:xfrm>
              <a:off x="7201280" y="5014722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CanGo</a:t>
              </a:r>
            </a:p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Queue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9" name="Rectangle 128"/>
          <p:cNvSpPr/>
          <p:nvPr/>
        </p:nvSpPr>
        <p:spPr>
          <a:xfrm>
            <a:off x="4" y="4190475"/>
            <a:ext cx="1925350" cy="6049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World Update WU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30" name="Parallelogram 129"/>
          <p:cNvSpPr/>
          <p:nvPr/>
        </p:nvSpPr>
        <p:spPr>
          <a:xfrm>
            <a:off x="2" y="3411510"/>
            <a:ext cx="1925351" cy="708992"/>
          </a:xfrm>
          <a:prstGeom prst="parallelogram">
            <a:avLst>
              <a:gd name="adj" fmla="val 68038"/>
            </a:avLst>
          </a:prstGeom>
          <a:solidFill>
            <a:schemeClr val="accent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World Update</a:t>
            </a: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Queue</a:t>
            </a:r>
            <a:endParaRPr lang="en-US" sz="1600" dirty="0">
              <a:solidFill>
                <a:schemeClr val="bg1"/>
              </a:solidFill>
            </a:endParaRPr>
          </a:p>
        </p:txBody>
      </p:sp>
      <p:grpSp>
        <p:nvGrpSpPr>
          <p:cNvPr id="14" name="Group 132"/>
          <p:cNvGrpSpPr/>
          <p:nvPr/>
        </p:nvGrpSpPr>
        <p:grpSpPr>
          <a:xfrm>
            <a:off x="866775" y="8002587"/>
            <a:ext cx="3100442" cy="369339"/>
            <a:chOff x="3909422" y="6378666"/>
            <a:chExt cx="2178935" cy="259607"/>
          </a:xfrm>
        </p:grpSpPr>
        <p:cxnSp>
          <p:nvCxnSpPr>
            <p:cNvPr id="60" name="Straight Arrow Connector 41"/>
            <p:cNvCxnSpPr/>
            <p:nvPr/>
          </p:nvCxnSpPr>
          <p:spPr>
            <a:xfrm flipV="1">
              <a:off x="3909422" y="6532562"/>
              <a:ext cx="297445" cy="1"/>
            </a:xfrm>
            <a:prstGeom prst="bentConnector3">
              <a:avLst>
                <a:gd name="adj1" fmla="val 50000"/>
              </a:avLst>
            </a:prstGeom>
            <a:ln w="25400">
              <a:solidFill>
                <a:srgbClr val="00B05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41"/>
            <p:cNvCxnSpPr/>
            <p:nvPr/>
          </p:nvCxnSpPr>
          <p:spPr>
            <a:xfrm flipV="1">
              <a:off x="4993110" y="6532562"/>
              <a:ext cx="297445" cy="1"/>
            </a:xfrm>
            <a:prstGeom prst="bentConnector3">
              <a:avLst>
                <a:gd name="adj1" fmla="val 50000"/>
              </a:avLst>
            </a:prstGeom>
            <a:ln w="25400">
              <a:solidFill>
                <a:srgbClr val="FF000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5318690" y="6378666"/>
              <a:ext cx="769667" cy="259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latin typeface="+mj-lt"/>
                </a:rPr>
                <a:t>Request</a:t>
              </a:r>
              <a:endParaRPr lang="en-US" sz="1800" b="1" dirty="0">
                <a:latin typeface="+mj-lt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4235001" y="6378671"/>
              <a:ext cx="571392" cy="25960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 smtClean="0">
                  <a:latin typeface="+mj-lt"/>
                </a:rPr>
                <a:t>Event</a:t>
              </a:r>
              <a:endParaRPr lang="en-US" sz="1800" b="1" dirty="0">
                <a:latin typeface="+mj-lt"/>
              </a:endParaRPr>
            </a:p>
          </p:txBody>
        </p:sp>
      </p:grpSp>
      <p:cxnSp>
        <p:nvCxnSpPr>
          <p:cNvPr id="73" name="Straight Arrow Connector 41"/>
          <p:cNvCxnSpPr>
            <a:stCxn id="129" idx="3"/>
          </p:cNvCxnSpPr>
          <p:nvPr/>
        </p:nvCxnSpPr>
        <p:spPr>
          <a:xfrm flipV="1">
            <a:off x="1925353" y="2913196"/>
            <a:ext cx="1366350" cy="1579740"/>
          </a:xfrm>
          <a:prstGeom prst="bentConnector4">
            <a:avLst>
              <a:gd name="adj1" fmla="val 13192"/>
              <a:gd name="adj2" fmla="val 120587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Arrow Connector 41"/>
          <p:cNvCxnSpPr>
            <a:stCxn id="129" idx="3"/>
          </p:cNvCxnSpPr>
          <p:nvPr/>
        </p:nvCxnSpPr>
        <p:spPr>
          <a:xfrm flipV="1">
            <a:off x="1925354" y="2913196"/>
            <a:ext cx="2050421" cy="1579740"/>
          </a:xfrm>
          <a:prstGeom prst="bentConnector4">
            <a:avLst>
              <a:gd name="adj1" fmla="val 8636"/>
              <a:gd name="adj2" fmla="val 120587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107"/>
          <p:cNvSpPr/>
          <p:nvPr/>
        </p:nvSpPr>
        <p:spPr>
          <a:xfrm>
            <a:off x="212429" y="1600655"/>
            <a:ext cx="1752756" cy="501390"/>
          </a:xfrm>
          <a:prstGeom prst="roundRect">
            <a:avLst/>
          </a:prstGeom>
          <a:solidFill>
            <a:srgbClr val="FF00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1800" b="1" dirty="0" smtClean="0"/>
              <a:t>Game Engine</a:t>
            </a:r>
            <a:endParaRPr lang="en-US" sz="1800" b="1" dirty="0"/>
          </a:p>
        </p:txBody>
      </p:sp>
      <p:grpSp>
        <p:nvGrpSpPr>
          <p:cNvPr id="15" name="Group 114"/>
          <p:cNvGrpSpPr/>
          <p:nvPr/>
        </p:nvGrpSpPr>
        <p:grpSpPr>
          <a:xfrm>
            <a:off x="387848" y="2475145"/>
            <a:ext cx="1401919" cy="637443"/>
            <a:chOff x="6354542" y="1055497"/>
            <a:chExt cx="985243" cy="448056"/>
          </a:xfrm>
        </p:grpSpPr>
        <p:sp>
          <p:nvSpPr>
            <p:cNvPr id="111" name="Rounded Rectangle 110"/>
            <p:cNvSpPr/>
            <p:nvPr/>
          </p:nvSpPr>
          <p:spPr>
            <a:xfrm>
              <a:off x="6354542" y="1055497"/>
              <a:ext cx="985243" cy="448056"/>
            </a:xfrm>
            <a:prstGeom prst="roundRect">
              <a:avLst/>
            </a:prstGeom>
            <a:solidFill>
              <a:schemeClr val="accent1">
                <a:lumMod val="25000"/>
                <a:lumOff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2" name="Rounded Rectangle 111"/>
            <p:cNvSpPr/>
            <p:nvPr/>
          </p:nvSpPr>
          <p:spPr>
            <a:xfrm>
              <a:off x="6374552" y="1111380"/>
              <a:ext cx="480753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World1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14" name="Rounded Rectangle 113"/>
            <p:cNvSpPr/>
            <p:nvPr/>
          </p:nvSpPr>
          <p:spPr>
            <a:xfrm>
              <a:off x="6859032" y="1111380"/>
              <a:ext cx="480753" cy="316004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200" dirty="0" smtClean="0">
                  <a:solidFill>
                    <a:schemeClr val="bg1"/>
                  </a:solidFill>
                </a:rPr>
                <a:t>World…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7" name="Straight Arrow Connector 41"/>
          <p:cNvCxnSpPr>
            <a:stCxn id="108" idx="2"/>
          </p:cNvCxnSpPr>
          <p:nvPr/>
        </p:nvCxnSpPr>
        <p:spPr>
          <a:xfrm rot="16200000" flipH="1">
            <a:off x="1041966" y="2148885"/>
            <a:ext cx="452605" cy="358924"/>
          </a:xfrm>
          <a:prstGeom prst="bentConnector3">
            <a:avLst>
              <a:gd name="adj1" fmla="val 50000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41"/>
          <p:cNvCxnSpPr>
            <a:endCxn id="130" idx="1"/>
          </p:cNvCxnSpPr>
          <p:nvPr/>
        </p:nvCxnSpPr>
        <p:spPr>
          <a:xfrm rot="5400000">
            <a:off x="1122177" y="3085955"/>
            <a:ext cx="407286" cy="243822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41"/>
          <p:cNvCxnSpPr>
            <a:endCxn id="130" idx="1"/>
          </p:cNvCxnSpPr>
          <p:nvPr/>
        </p:nvCxnSpPr>
        <p:spPr>
          <a:xfrm rot="16200000" flipH="1">
            <a:off x="777489" y="2985090"/>
            <a:ext cx="407286" cy="445552"/>
          </a:xfrm>
          <a:prstGeom prst="bentConnector3">
            <a:avLst>
              <a:gd name="adj1" fmla="val 50000"/>
            </a:avLst>
          </a:prstGeom>
          <a:ln w="254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Arrow Connector 41"/>
          <p:cNvCxnSpPr>
            <a:stCxn id="108" idx="2"/>
          </p:cNvCxnSpPr>
          <p:nvPr/>
        </p:nvCxnSpPr>
        <p:spPr>
          <a:xfrm rot="5400000">
            <a:off x="697280" y="2163123"/>
            <a:ext cx="452605" cy="330451"/>
          </a:xfrm>
          <a:prstGeom prst="bentConnector3">
            <a:avLst>
              <a:gd name="adj1" fmla="val 50000"/>
            </a:avLst>
          </a:prstGeom>
          <a:ln w="25400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ounded Rectangle 134"/>
          <p:cNvSpPr/>
          <p:nvPr/>
        </p:nvSpPr>
        <p:spPr>
          <a:xfrm>
            <a:off x="10955115" y="2314414"/>
            <a:ext cx="1628312" cy="63093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101" tIns="65050" rIns="130101" bIns="65050" rtlCol="0" anchor="ctr"/>
          <a:lstStyle/>
          <a:p>
            <a:pPr algn="ctr"/>
            <a:r>
              <a:rPr lang="en-US" sz="1800" dirty="0" smtClean="0">
                <a:solidFill>
                  <a:schemeClr val="bg1"/>
                </a:solidFill>
              </a:rPr>
              <a:t>Geometry Mgr</a:t>
            </a:r>
            <a:endParaRPr lang="en-US" sz="1800" dirty="0">
              <a:solidFill>
                <a:schemeClr val="bg1"/>
              </a:solidFill>
            </a:endParaRPr>
          </a:p>
        </p:txBody>
      </p:sp>
      <p:grpSp>
        <p:nvGrpSpPr>
          <p:cNvPr id="16" name="Group 135"/>
          <p:cNvGrpSpPr/>
          <p:nvPr/>
        </p:nvGrpSpPr>
        <p:grpSpPr>
          <a:xfrm>
            <a:off x="10631480" y="3080863"/>
            <a:ext cx="2373721" cy="1541570"/>
            <a:chOff x="7201280" y="5014722"/>
            <a:chExt cx="1668208" cy="1083564"/>
          </a:xfrm>
        </p:grpSpPr>
        <p:sp>
          <p:nvSpPr>
            <p:cNvPr id="137" name="Rectangle 136"/>
            <p:cNvSpPr/>
            <p:nvPr/>
          </p:nvSpPr>
          <p:spPr>
            <a:xfrm>
              <a:off x="7323200" y="5686806"/>
              <a:ext cx="1491424" cy="4114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</a:rPr>
                <a:t>IsVisible WU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  <p:sp>
          <p:nvSpPr>
            <p:cNvPr id="138" name="Parallelogram 137"/>
            <p:cNvSpPr/>
            <p:nvPr/>
          </p:nvSpPr>
          <p:spPr>
            <a:xfrm>
              <a:off x="7304912" y="5141976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39" name="Parallelogram 138"/>
            <p:cNvSpPr/>
            <p:nvPr/>
          </p:nvSpPr>
          <p:spPr>
            <a:xfrm>
              <a:off x="7259192" y="5081778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40" name="Parallelogram 139"/>
            <p:cNvSpPr/>
            <p:nvPr/>
          </p:nvSpPr>
          <p:spPr>
            <a:xfrm>
              <a:off x="7201280" y="5014722"/>
              <a:ext cx="1564576" cy="498348"/>
            </a:xfrm>
            <a:prstGeom prst="parallelogram">
              <a:avLst>
                <a:gd name="adj" fmla="val 68038"/>
              </a:avLst>
            </a:prstGeom>
            <a:solidFill>
              <a:schemeClr val="accent1">
                <a:lumMod val="50000"/>
                <a:lumOff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IsVisible</a:t>
              </a:r>
            </a:p>
            <a:p>
              <a:pPr algn="ctr"/>
              <a:r>
                <a:rPr lang="en-US" sz="1600" dirty="0" smtClean="0">
                  <a:solidFill>
                    <a:schemeClr val="bg1"/>
                  </a:solidFill>
                </a:rPr>
                <a:t>Queue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725" y="870267"/>
            <a:ext cx="11762080" cy="1417320"/>
          </a:xfrm>
        </p:spPr>
        <p:txBody>
          <a:bodyPr/>
          <a:lstStyle/>
          <a:p>
            <a:r>
              <a:rPr lang="en-US" sz="4600" dirty="0" smtClean="0"/>
              <a:t>The underlying architecture would rely on a event broadcaster and communicating </a:t>
            </a:r>
            <a:r>
              <a:rPr lang="en-US" sz="4600" dirty="0" smtClean="0"/>
              <a:t>components</a:t>
            </a:r>
            <a:endParaRPr lang="en-US" sz="4600" dirty="0"/>
          </a:p>
        </p:txBody>
      </p:sp>
      <p:sp>
        <p:nvSpPr>
          <p:cNvPr id="6" name="Parallelogram 5"/>
          <p:cNvSpPr/>
          <p:nvPr/>
        </p:nvSpPr>
        <p:spPr>
          <a:xfrm>
            <a:off x="454036" y="6914301"/>
            <a:ext cx="11383663" cy="708992"/>
          </a:xfrm>
          <a:prstGeom prst="parallelogram">
            <a:avLst>
              <a:gd name="adj" fmla="val 68038"/>
            </a:avLst>
          </a:prstGeom>
          <a:solidFill>
            <a:srgbClr val="2B8A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130101" tIns="65050" rIns="130101" bIns="65050" rtlCol="0" anchor="ctr"/>
          <a:lstStyle/>
          <a:p>
            <a:pPr algn="ctr"/>
            <a:r>
              <a:rPr lang="en-US" sz="2000" dirty="0" smtClean="0"/>
              <a:t>Global Events Broadcaster</a:t>
            </a:r>
          </a:p>
        </p:txBody>
      </p:sp>
      <p:grpSp>
        <p:nvGrpSpPr>
          <p:cNvPr id="3" name="Group 13"/>
          <p:cNvGrpSpPr/>
          <p:nvPr/>
        </p:nvGrpSpPr>
        <p:grpSpPr>
          <a:xfrm>
            <a:off x="367077" y="5047505"/>
            <a:ext cx="6042504" cy="1548075"/>
            <a:chOff x="319088" y="5202936"/>
            <a:chExt cx="4246562" cy="1088136"/>
          </a:xfrm>
        </p:grpSpPr>
        <p:sp>
          <p:nvSpPr>
            <p:cNvPr id="15" name="Parallelogram 14"/>
            <p:cNvSpPr/>
            <p:nvPr/>
          </p:nvSpPr>
          <p:spPr>
            <a:xfrm>
              <a:off x="319088" y="5568696"/>
              <a:ext cx="4246562" cy="722376"/>
            </a:xfrm>
            <a:prstGeom prst="parallelogram">
              <a:avLst>
                <a:gd name="adj" fmla="val 68038"/>
              </a:avLst>
            </a:prstGeom>
            <a:solidFill>
              <a:srgbClr val="3CC1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Local Events Broadcaster</a:t>
              </a:r>
              <a:endParaRPr lang="en-US" sz="2000" dirty="0"/>
            </a:p>
          </p:txBody>
        </p:sp>
        <p:sp>
          <p:nvSpPr>
            <p:cNvPr id="16" name="Parallelogram 15"/>
            <p:cNvSpPr/>
            <p:nvPr/>
          </p:nvSpPr>
          <p:spPr>
            <a:xfrm>
              <a:off x="534168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SearchPath 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7" name="Parallelogram 16"/>
            <p:cNvSpPr/>
            <p:nvPr/>
          </p:nvSpPr>
          <p:spPr>
            <a:xfrm>
              <a:off x="1457712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SelectTarget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8" name="Parallelogram 17"/>
            <p:cNvSpPr/>
            <p:nvPr/>
          </p:nvSpPr>
          <p:spPr>
            <a:xfrm>
              <a:off x="2381256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ComputeDA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19" name="Parallelogram 18"/>
            <p:cNvSpPr/>
            <p:nvPr/>
          </p:nvSpPr>
          <p:spPr>
            <a:xfrm>
              <a:off x="3316738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Steering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1"/>
          <p:cNvGrpSpPr/>
          <p:nvPr/>
        </p:nvGrpSpPr>
        <p:grpSpPr>
          <a:xfrm>
            <a:off x="6409581" y="4982460"/>
            <a:ext cx="6042504" cy="1548075"/>
            <a:chOff x="319088" y="5202936"/>
            <a:chExt cx="4246562" cy="1088136"/>
          </a:xfrm>
        </p:grpSpPr>
        <p:sp>
          <p:nvSpPr>
            <p:cNvPr id="33" name="Parallelogram 32"/>
            <p:cNvSpPr/>
            <p:nvPr/>
          </p:nvSpPr>
          <p:spPr>
            <a:xfrm>
              <a:off x="319088" y="5568696"/>
              <a:ext cx="4246562" cy="722376"/>
            </a:xfrm>
            <a:prstGeom prst="parallelogram">
              <a:avLst>
                <a:gd name="adj" fmla="val 68038"/>
              </a:avLst>
            </a:prstGeom>
            <a:solidFill>
              <a:srgbClr val="3CC1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smtClean="0"/>
                <a:t>Local Events Broadcaster</a:t>
              </a:r>
              <a:endParaRPr lang="en-US" sz="2000" dirty="0"/>
            </a:p>
          </p:txBody>
        </p:sp>
        <p:sp>
          <p:nvSpPr>
            <p:cNvPr id="34" name="Parallelogram 33"/>
            <p:cNvSpPr/>
            <p:nvPr/>
          </p:nvSpPr>
          <p:spPr>
            <a:xfrm>
              <a:off x="534168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SearchPath 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5" name="Parallelogram 34"/>
            <p:cNvSpPr/>
            <p:nvPr/>
          </p:nvSpPr>
          <p:spPr>
            <a:xfrm>
              <a:off x="1457712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SelectTarget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6" name="Parallelogram 35"/>
            <p:cNvSpPr/>
            <p:nvPr/>
          </p:nvSpPr>
          <p:spPr>
            <a:xfrm>
              <a:off x="2381256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ComputeDA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7" name="Parallelogram 36"/>
            <p:cNvSpPr/>
            <p:nvPr/>
          </p:nvSpPr>
          <p:spPr>
            <a:xfrm>
              <a:off x="3316738" y="5202936"/>
              <a:ext cx="1248912" cy="498348"/>
            </a:xfrm>
            <a:prstGeom prst="parallelogram">
              <a:avLst>
                <a:gd name="adj" fmla="val 68038"/>
              </a:avLst>
            </a:prstGeom>
            <a:solidFill>
              <a:srgbClr val="9DE3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ctr"/>
            <a:lstStyle/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Steering</a:t>
              </a:r>
            </a:p>
            <a:p>
              <a:pPr algn="ctr"/>
              <a:r>
                <a:rPr lang="en-US" sz="1400" dirty="0" smtClean="0">
                  <a:solidFill>
                    <a:schemeClr val="bg1"/>
                  </a:solidFill>
                </a:rPr>
                <a:t>CC</a:t>
              </a:r>
              <a:endParaRPr lang="en-US" sz="1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593455" y="3681557"/>
            <a:ext cx="10812682" cy="623813"/>
          </a:xfrm>
          <a:prstGeom prst="rect">
            <a:avLst/>
          </a:prstGeom>
          <a:noFill/>
        </p:spPr>
        <p:txBody>
          <a:bodyPr wrap="none" lIns="130101" tIns="65050" rIns="130101" bIns="65050" rtlCol="0">
            <a:spAutoFit/>
          </a:bodyPr>
          <a:lstStyle/>
          <a:p>
            <a:pPr algn="ctr"/>
            <a:r>
              <a:rPr lang="en-US" sz="3200" dirty="0" smtClean="0">
                <a:latin typeface="+mj-lt"/>
              </a:rPr>
              <a:t>Communicating Component = Working Unit for parallelism</a:t>
            </a:r>
            <a:endParaRPr lang="en-US" sz="3200" dirty="0">
              <a:latin typeface="+mj-l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Open challenges</a:t>
            </a:r>
            <a:endParaRPr lang="en-US" dirty="0"/>
          </a:p>
        </p:txBody>
      </p:sp>
      <p:sp>
        <p:nvSpPr>
          <p:cNvPr id="5" name="Espace réservé du contenu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2400"/>
              </a:spcBef>
            </a:pPr>
            <a:r>
              <a:rPr lang="en-US" sz="4000" dirty="0" smtClean="0"/>
              <a:t>Customized Objects vs. Data / Services model</a:t>
            </a:r>
          </a:p>
          <a:p>
            <a:pPr>
              <a:spcBef>
                <a:spcPts val="2400"/>
              </a:spcBef>
            </a:pPr>
            <a:r>
              <a:rPr lang="fr-CA" sz="4000" dirty="0" err="1" smtClean="0"/>
              <a:t>Interruptability</a:t>
            </a:r>
            <a:endParaRPr lang="fr-CA" sz="4000" dirty="0" smtClean="0"/>
          </a:p>
          <a:p>
            <a:pPr>
              <a:spcBef>
                <a:spcPts val="2400"/>
              </a:spcBef>
            </a:pPr>
            <a:r>
              <a:rPr lang="fr-CA" sz="4000" dirty="0" smtClean="0"/>
              <a:t>Multi-</a:t>
            </a:r>
            <a:r>
              <a:rPr lang="fr-CA" sz="4000" dirty="0" err="1" smtClean="0"/>
              <a:t>platform</a:t>
            </a:r>
            <a:endParaRPr lang="fr-CA" sz="4000" dirty="0" smtClean="0"/>
          </a:p>
          <a:p>
            <a:pPr>
              <a:spcBef>
                <a:spcPts val="2400"/>
              </a:spcBef>
            </a:pPr>
            <a:r>
              <a:rPr lang="fr-CA" sz="4000" dirty="0" smtClean="0"/>
              <a:t>Scheduling</a:t>
            </a:r>
            <a:r>
              <a:rPr lang="fr-CA" sz="4000" dirty="0" smtClean="0"/>
              <a:t> </a:t>
            </a:r>
            <a:r>
              <a:rPr lang="fr-CA" sz="4000" dirty="0" smtClean="0"/>
              <a:t>algorithm</a:t>
            </a:r>
            <a:r>
              <a:rPr lang="fr-CA" sz="4000" dirty="0" smtClean="0"/>
              <a:t> performance</a:t>
            </a:r>
          </a:p>
          <a:p>
            <a:pPr>
              <a:spcBef>
                <a:spcPts val="2400"/>
              </a:spcBef>
            </a:pPr>
            <a:endParaRPr lang="fr-CA" sz="4000" dirty="0" smtClean="0"/>
          </a:p>
          <a:p>
            <a:pPr>
              <a:spcBef>
                <a:spcPts val="2400"/>
              </a:spcBef>
            </a:pPr>
            <a:r>
              <a:rPr lang="fr-CA" sz="4000" dirty="0" smtClean="0"/>
              <a:t>And </a:t>
            </a:r>
            <a:r>
              <a:rPr lang="fr-CA" sz="4000" dirty="0" smtClean="0"/>
              <a:t>many</a:t>
            </a:r>
            <a:r>
              <a:rPr lang="fr-CA" sz="4000" dirty="0" smtClean="0"/>
              <a:t> more</a:t>
            </a:r>
            <a:r>
              <a:rPr lang="fr-CA" dirty="0" smtClean="0"/>
              <a:t>…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Multiplatform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3725" y="2146491"/>
            <a:ext cx="11931650" cy="6699652"/>
          </a:xfrm>
        </p:spPr>
        <p:txBody>
          <a:bodyPr/>
          <a:lstStyle/>
          <a:p>
            <a:r>
              <a:rPr lang="en-US" sz="4000" smtClean="0"/>
              <a:t>Too many programming languages!</a:t>
            </a:r>
          </a:p>
          <a:p>
            <a:pPr lvl="2"/>
            <a:r>
              <a:rPr lang="en-US" sz="3200" smtClean="0"/>
              <a:t>C++</a:t>
            </a:r>
          </a:p>
          <a:p>
            <a:pPr lvl="2"/>
            <a:r>
              <a:rPr lang="en-US" sz="3200" smtClean="0"/>
              <a:t>C for OpenCL</a:t>
            </a:r>
          </a:p>
          <a:p>
            <a:pPr lvl="2"/>
            <a:r>
              <a:rPr lang="en-US" sz="3200" smtClean="0"/>
              <a:t>C for CUDA</a:t>
            </a:r>
          </a:p>
          <a:p>
            <a:pPr lvl="2"/>
            <a:r>
              <a:rPr lang="en-US" sz="3200" smtClean="0"/>
              <a:t>C99 for Spurs</a:t>
            </a:r>
          </a:p>
          <a:p>
            <a:pPr lvl="2"/>
            <a:r>
              <a:rPr lang="en-US" sz="3200" smtClean="0"/>
              <a:t>HLSL 5 for DirectX</a:t>
            </a:r>
          </a:p>
          <a:p>
            <a:pPr lvl="2"/>
            <a:r>
              <a:rPr lang="en-US" sz="3200" smtClean="0"/>
              <a:t>…</a:t>
            </a:r>
            <a:endParaRPr lang="en-US" sz="3200" smtClean="0"/>
          </a:p>
          <a:p>
            <a:pPr>
              <a:spcBef>
                <a:spcPts val="2400"/>
              </a:spcBef>
            </a:pPr>
            <a:r>
              <a:rPr lang="en-US" sz="4000" smtClean="0"/>
              <a:t>Which standards will emerge?</a:t>
            </a:r>
          </a:p>
          <a:p>
            <a:pPr>
              <a:spcBef>
                <a:spcPts val="2400"/>
              </a:spcBef>
            </a:pPr>
            <a:r>
              <a:rPr lang="en-US" sz="4000" smtClean="0"/>
              <a:t>Which standards will be chosen in future consoles?</a:t>
            </a:r>
            <a:endParaRPr lang="en-US" sz="400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 </a:t>
            </a:r>
            <a:r>
              <a:rPr lang="en-US" dirty="0" smtClean="0">
                <a:solidFill>
                  <a:srgbClr val="FFBF40"/>
                </a:solidFill>
              </a:rPr>
              <a:t>today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93725" y="2146491"/>
            <a:ext cx="12084050" cy="6699652"/>
          </a:xfrm>
        </p:spPr>
        <p:txBody>
          <a:bodyPr/>
          <a:lstStyle/>
          <a:p>
            <a:pPr>
              <a:spcBef>
                <a:spcPts val="1800"/>
              </a:spcBef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 </a:t>
            </a:r>
            <a:r>
              <a:rPr lang="en-US" dirty="0" smtClean="0"/>
              <a:t>programming has becoming a </a:t>
            </a:r>
            <a:r>
              <a:rPr lang="en-US" dirty="0" smtClean="0">
                <a:solidFill>
                  <a:srgbClr val="FFBF40"/>
                </a:solidFill>
              </a:rPr>
              <a:t>reality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smtClean="0"/>
              <a:t>for game developers since the arrival of </a:t>
            </a:r>
            <a:r>
              <a:rPr lang="en-US" dirty="0" smtClean="0">
                <a:solidFill>
                  <a:srgbClr val="FFBF40"/>
                </a:solidFill>
              </a:rPr>
              <a:t> </a:t>
            </a:r>
            <a:r>
              <a:rPr lang="en-US" dirty="0" smtClean="0">
                <a:solidFill>
                  <a:srgbClr val="FFBF40"/>
                </a:solidFill>
              </a:rPr>
              <a:t>”next gen” </a:t>
            </a:r>
            <a:r>
              <a:rPr lang="en-US" dirty="0" smtClean="0"/>
              <a:t>consoles (2005-2006)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Since then, a lot of new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languages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programming models </a:t>
            </a:r>
            <a:r>
              <a:rPr lang="en-US" dirty="0" smtClean="0"/>
              <a:t>have been suggested to better tackle parallelism,</a:t>
            </a:r>
          </a:p>
          <a:p>
            <a:pPr>
              <a:spcBef>
                <a:spcPts val="1800"/>
              </a:spcBef>
            </a:pPr>
            <a:r>
              <a:rPr lang="en-US" dirty="0" smtClean="0"/>
              <a:t>And new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hardware </a:t>
            </a:r>
            <a:r>
              <a:rPr lang="en-US" dirty="0" smtClean="0"/>
              <a:t>is being announced, shaping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future </a:t>
            </a:r>
            <a:r>
              <a:rPr lang="en-US" dirty="0" smtClean="0"/>
              <a:t>of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consoles</a:t>
            </a:r>
            <a:r>
              <a:rPr lang="en-US" dirty="0" smtClean="0"/>
              <a:t>…</a:t>
            </a:r>
          </a:p>
          <a:p>
            <a:pPr>
              <a:spcBef>
                <a:spcPts val="1200"/>
              </a:spcBef>
            </a:pPr>
            <a:endParaRPr lang="en-US" dirty="0" smtClean="0"/>
          </a:p>
          <a:p>
            <a:pPr>
              <a:spcBef>
                <a:spcPts val="1200"/>
              </a:spcBef>
            </a:pPr>
            <a:r>
              <a:rPr lang="en-US" dirty="0" smtClean="0"/>
              <a:t>So this is a good moment to see how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parallelism</a:t>
            </a:r>
            <a:r>
              <a:rPr lang="en-US" dirty="0" smtClean="0"/>
              <a:t> could be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revisited</a:t>
            </a:r>
            <a:r>
              <a:rPr lang="en-US" dirty="0" smtClean="0"/>
              <a:t> for the games of tomorrow… with a special focus on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pathfinding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Kynapse_7_HumanIK.tif"/>
          <p:cNvPicPr>
            <a:picLocks noChangeAspect="1"/>
          </p:cNvPicPr>
          <p:nvPr/>
        </p:nvPicPr>
        <p:blipFill>
          <a:blip r:embed="rId2" cstate="print"/>
          <a:srcRect l="17667" t="33976" r="16261" b="15281"/>
          <a:stretch>
            <a:fillRect/>
          </a:stretch>
        </p:blipFill>
        <p:spPr>
          <a:xfrm>
            <a:off x="0" y="0"/>
            <a:ext cx="13011150" cy="8993187"/>
          </a:xfrm>
          <a:prstGeom prst="rect">
            <a:avLst/>
          </a:prstGeom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sz="5100" dirty="0" smtClean="0"/>
              <a:t>GAME DEVELOPER ZONE</a:t>
            </a:r>
            <a:br>
              <a:rPr lang="en-US" sz="5100" dirty="0" smtClean="0"/>
            </a:br>
            <a:r>
              <a:rPr lang="en-US" sz="4700" cap="none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www.the-area.com/gamedev</a:t>
            </a:r>
            <a:endParaRPr lang="en-US" sz="4700" cap="none" dirty="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DSK_Last_slid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1587"/>
            <a:ext cx="13011149" cy="97536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 start,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13 dwarves </a:t>
            </a:r>
            <a:r>
              <a:rPr lang="en-US" dirty="0" smtClean="0"/>
              <a:t>should help us to find the right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 pattern</a:t>
            </a:r>
            <a:endParaRPr lang="en-US" dirty="0">
              <a:solidFill>
                <a:schemeClr val="accent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Espace réservé du contenu 5"/>
          <p:cNvSpPr>
            <a:spLocks noGrp="1"/>
          </p:cNvSpPr>
          <p:nvPr>
            <p:ph idx="1"/>
          </p:nvPr>
        </p:nvSpPr>
        <p:spPr>
          <a:xfrm>
            <a:off x="593725" y="2522135"/>
            <a:ext cx="11762080" cy="6699652"/>
          </a:xfrm>
        </p:spPr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13 dwarves </a:t>
            </a:r>
            <a:r>
              <a:rPr lang="en-US" dirty="0" smtClean="0"/>
              <a:t>is an initiative from </a:t>
            </a:r>
            <a:r>
              <a:rPr lang="en-US" dirty="0" smtClean="0">
                <a:solidFill>
                  <a:srgbClr val="FFBF40"/>
                </a:solidFill>
              </a:rPr>
              <a:t>Berkeley University </a:t>
            </a:r>
            <a:r>
              <a:rPr lang="en-US" dirty="0" smtClean="0"/>
              <a:t>to help achieve high parallelism</a:t>
            </a:r>
          </a:p>
          <a:p>
            <a:endParaRPr lang="en-US" dirty="0" smtClean="0"/>
          </a:p>
          <a:p>
            <a:r>
              <a:rPr lang="en-US" dirty="0" smtClean="0"/>
              <a:t>A dwarf is an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algorithmic method </a:t>
            </a:r>
            <a:r>
              <a:rPr lang="en-US" dirty="0" smtClean="0"/>
              <a:t>that captures a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pattern </a:t>
            </a:r>
            <a:r>
              <a:rPr lang="en-US" dirty="0" smtClean="0"/>
              <a:t>of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computation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communication</a:t>
            </a:r>
          </a:p>
          <a:p>
            <a:endParaRPr lang="en-US" dirty="0" smtClean="0"/>
          </a:p>
          <a:p>
            <a:r>
              <a:rPr lang="en-US" dirty="0" smtClean="0"/>
              <a:t>The 1st exercise is to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identify </a:t>
            </a:r>
            <a:r>
              <a:rPr lang="en-US" dirty="0" smtClean="0"/>
              <a:t>which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dwarves </a:t>
            </a:r>
            <a:r>
              <a:rPr lang="en-US" dirty="0" smtClean="0"/>
              <a:t>match the problems involved in pathfinding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 start,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13 dwarves </a:t>
            </a:r>
            <a:r>
              <a:rPr lang="en-US" dirty="0" smtClean="0"/>
              <a:t>should help us to find the right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 pattern </a:t>
            </a:r>
            <a:r>
              <a:rPr lang="en-US" dirty="0" smtClean="0"/>
              <a:t>(cont’d)</a:t>
            </a:r>
            <a:endParaRPr lang="en-US" dirty="0"/>
          </a:p>
        </p:txBody>
      </p:sp>
      <p:graphicFrame>
        <p:nvGraphicFramePr>
          <p:cNvPr id="7" name="Tableau 6"/>
          <p:cNvGraphicFramePr>
            <a:graphicFrameLocks noGrp="1"/>
          </p:cNvGraphicFramePr>
          <p:nvPr/>
        </p:nvGraphicFramePr>
        <p:xfrm>
          <a:off x="0" y="1959631"/>
          <a:ext cx="13011150" cy="6949440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4351063"/>
                <a:gridCol w="8660087"/>
              </a:tblGrid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/>
                        <a:t>Dwarf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/>
                        <a:t>Description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b"/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1. Dense Linear Algebra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Data are dense matrices or </a:t>
                      </a:r>
                      <a:r>
                        <a:rPr lang="en-US" sz="2400" u="none" strike="noStrike" dirty="0" smtClean="0"/>
                        <a:t>vectors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  <a:tr h="518619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2. Sparse Linear Algebra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Data sets include many zero values. Data is usually stored in compressed matrices to reduce the storage and bandwidth requirements to access all of the nonzero values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  <a:tr h="3478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3. Spectral Methods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Data are in the frequency domain, as opposed to time or spatial </a:t>
                      </a:r>
                      <a:r>
                        <a:rPr lang="en-US" sz="2400" u="none" strike="noStrike" dirty="0" smtClean="0"/>
                        <a:t>domains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  <a:tr h="3478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4. N-Body Methods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>
                    <a:solidFill>
                      <a:srgbClr val="FFBF4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Depends on interactions between many discrete points. Variations include particle-particle methods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>
                    <a:solidFill>
                      <a:srgbClr val="FFBF40"/>
                    </a:solidFill>
                  </a:tcPr>
                </a:tc>
              </a:tr>
              <a:tr h="3487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5. Structured Grids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Represented by a regular grid; points on grid are conceptually updated together. It has high spatial </a:t>
                      </a:r>
                      <a:r>
                        <a:rPr lang="en-US" sz="2400" u="none" strike="noStrike" dirty="0" smtClean="0"/>
                        <a:t>locality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  <a:tr h="348796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6. Unstructured Grids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An irregular grid where data locations are selected, usually by underlying characteristics of the </a:t>
                      </a:r>
                      <a:r>
                        <a:rPr lang="en-US" sz="2400" u="none" strike="noStrike" dirty="0" smtClean="0"/>
                        <a:t>application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  <a:tr h="3478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7. Monte Carlo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Calculations depend on statistical results of repeated random trials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marT="91440" marB="91440" anchor="ctr"/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 a start,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13 dwarves </a:t>
            </a:r>
            <a:r>
              <a:rPr lang="en-US" dirty="0" smtClean="0"/>
              <a:t>should help us to find the right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parallel pattern </a:t>
            </a:r>
            <a:r>
              <a:rPr lang="en-US" dirty="0" smtClean="0"/>
              <a:t>(cont’d)</a:t>
            </a:r>
            <a:endParaRPr lang="en-US" dirty="0"/>
          </a:p>
        </p:txBody>
      </p:sp>
      <p:graphicFrame>
        <p:nvGraphicFramePr>
          <p:cNvPr id="4" name="Tableau 3"/>
          <p:cNvGraphicFramePr>
            <a:graphicFrameLocks noGrp="1"/>
          </p:cNvGraphicFramePr>
          <p:nvPr/>
        </p:nvGraphicFramePr>
        <p:xfrm>
          <a:off x="0" y="1726214"/>
          <a:ext cx="13011150" cy="7231028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4351062"/>
                <a:gridCol w="8660088"/>
              </a:tblGrid>
              <a:tr h="464468"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/>
                        <a:t>Dwarf 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400" u="none" strike="noStrike" dirty="0"/>
                        <a:t>Description</a:t>
                      </a:r>
                      <a:endParaRPr lang="en-US" sz="2400" b="1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b"/>
                </a:tc>
              </a:tr>
              <a:tr h="774113">
                <a:tc>
                  <a:txBody>
                    <a:bodyPr/>
                    <a:lstStyle/>
                    <a:p>
                      <a:pPr marL="0" indent="0" algn="l" fontAlgn="ctr">
                        <a:tabLst>
                          <a:tab pos="463550" algn="l"/>
                        </a:tabLst>
                      </a:pPr>
                      <a:r>
                        <a:rPr lang="en-US" sz="2400" u="none" strike="noStrike" dirty="0"/>
                        <a:t>8. Combinational Logic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Functions that are implemented with logical functions and stored </a:t>
                      </a:r>
                      <a:r>
                        <a:rPr lang="en-US" sz="2400" u="none" strike="noStrike" dirty="0" smtClean="0"/>
                        <a:t>state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</a:tr>
              <a:tr h="108375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9. Graph traversal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>
                    <a:solidFill>
                      <a:srgbClr val="FFBF4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Visits many nodes in a graph by following successive edges. These applications typically involve many levels of indirection, and a relatively small amount of </a:t>
                      </a:r>
                      <a:r>
                        <a:rPr lang="en-US" sz="2400" u="none" strike="noStrike" dirty="0" smtClean="0"/>
                        <a:t>computation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>
                    <a:solidFill>
                      <a:srgbClr val="FFBF40"/>
                    </a:solidFill>
                  </a:tcPr>
                </a:tc>
              </a:tr>
              <a:tr h="108375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10. Dynamic Programming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Computes a solution by solving simpler overlapping </a:t>
                      </a:r>
                      <a:r>
                        <a:rPr lang="en-US" sz="2400" u="none" strike="noStrike" dirty="0" smtClean="0"/>
                        <a:t>sub problems. </a:t>
                      </a:r>
                      <a:r>
                        <a:rPr lang="en-US" sz="2400" u="none" strike="noStrike" dirty="0"/>
                        <a:t>Particularly useful in optimization problems with a large set of feasible </a:t>
                      </a:r>
                      <a:r>
                        <a:rPr lang="en-US" sz="2400" u="none" strike="noStrike" dirty="0" smtClean="0"/>
                        <a:t>solutions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</a:tr>
              <a:tr h="1083758">
                <a:tc>
                  <a:txBody>
                    <a:bodyPr/>
                    <a:lstStyle/>
                    <a:p>
                      <a:pPr marL="463550" indent="-463550" algn="l" fontAlgn="ctr"/>
                      <a:r>
                        <a:rPr lang="en-US" sz="2400" u="none" strike="noStrike" dirty="0"/>
                        <a:t>11. Backtrack </a:t>
                      </a:r>
                      <a:r>
                        <a:rPr lang="en-US" sz="2400" u="none" strike="noStrike" dirty="0" smtClean="0"/>
                        <a:t>and</a:t>
                      </a:r>
                      <a:r>
                        <a:rPr lang="en-US" sz="2400" u="none" strike="noStrike" baseline="0" dirty="0" smtClean="0"/>
                        <a:t> </a:t>
                      </a:r>
                      <a:r>
                        <a:rPr lang="en-US" sz="2400" u="none" strike="noStrike" dirty="0" smtClean="0"/>
                        <a:t>Branch + Bound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Finds an optimal solution by recursively dividing the feasible region into </a:t>
                      </a:r>
                      <a:r>
                        <a:rPr lang="en-US" sz="2400" u="none" strike="noStrike" dirty="0" smtClean="0"/>
                        <a:t>sub domains, </a:t>
                      </a:r>
                      <a:r>
                        <a:rPr lang="en-US" sz="2400" u="none" strike="noStrike" dirty="0"/>
                        <a:t>and then pruning </a:t>
                      </a:r>
                      <a:r>
                        <a:rPr lang="en-US" sz="2400" u="none" strike="noStrike" dirty="0" smtClean="0"/>
                        <a:t>sub problems </a:t>
                      </a:r>
                      <a:r>
                        <a:rPr lang="en-US" sz="2400" u="none" strike="noStrike" dirty="0"/>
                        <a:t>that are </a:t>
                      </a:r>
                      <a:r>
                        <a:rPr lang="en-US" sz="2400" u="none" strike="noStrike" dirty="0" smtClean="0"/>
                        <a:t>suboptimal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</a:tr>
              <a:tr h="1083758">
                <a:tc>
                  <a:txBody>
                    <a:bodyPr/>
                    <a:lstStyle/>
                    <a:p>
                      <a:pPr marL="463550" indent="-463550" algn="l" fontAlgn="ctr"/>
                      <a:r>
                        <a:rPr lang="en-US" sz="2400" u="none" strike="noStrike" dirty="0"/>
                        <a:t>12. Construct Graphical Models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Constructs graphs that represent random variables as nodes and conditional dependencies as edges. Examples include Bayesian networks and Hidden Markov </a:t>
                      </a:r>
                      <a:r>
                        <a:rPr lang="en-US" sz="2400" u="none" strike="noStrike" dirty="0" smtClean="0"/>
                        <a:t>Models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/>
                </a:tc>
              </a:tr>
              <a:tr h="1083758"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13. Finite State Machine 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>
                    <a:solidFill>
                      <a:srgbClr val="FFBF4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400" u="none" strike="noStrike" dirty="0"/>
                        <a:t>A system whose behavior is defined by states, transitions defined by inputs and the current state, and events associated with transitions or </a:t>
                      </a:r>
                      <a:r>
                        <a:rPr lang="en-US" sz="2400" u="none" strike="noStrike" dirty="0" smtClean="0"/>
                        <a:t>states</a:t>
                      </a:r>
                      <a:endParaRPr lang="en-US" sz="2400" b="0" i="0" u="none" strike="noStrike" dirty="0">
                        <a:solidFill>
                          <a:schemeClr val="bg1"/>
                        </a:solidFill>
                        <a:latin typeface="Calibri"/>
                      </a:endParaRPr>
                    </a:p>
                  </a:txBody>
                  <a:tcPr marL="182880" marR="274320" anchor="ctr">
                    <a:solidFill>
                      <a:srgbClr val="FFBF4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Recent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languages </a:t>
            </a:r>
            <a:r>
              <a:rPr lang="en-US" dirty="0" smtClean="0"/>
              <a:t>and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programming models </a:t>
            </a:r>
            <a:r>
              <a:rPr lang="en-US" dirty="0" smtClean="0"/>
              <a:t>provide guidance for parallel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2430160"/>
            <a:ext cx="5906971" cy="6369006"/>
          </a:xfrm>
        </p:spPr>
        <p:txBody>
          <a:bodyPr/>
          <a:lstStyle/>
          <a:p>
            <a:pPr>
              <a:buClr>
                <a:srgbClr val="FFBF40"/>
              </a:buClr>
              <a:buSzPct val="100000"/>
            </a:pPr>
            <a:r>
              <a:rPr lang="en-US" sz="28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Data Parallelism for homogenous architectures</a:t>
            </a:r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OpenMP</a:t>
            </a:r>
            <a:endParaRPr lang="en-US" sz="2600" dirty="0" smtClean="0"/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TBB</a:t>
            </a:r>
          </a:p>
          <a:p>
            <a:pPr lvl="2">
              <a:buFont typeface="Arial" pitchFamily="34" charset="0"/>
              <a:buChar char="•"/>
            </a:pPr>
            <a:r>
              <a:rPr lang="fr-CA" sz="2600" dirty="0" smtClean="0"/>
              <a:t>Ct</a:t>
            </a:r>
          </a:p>
          <a:p>
            <a:pPr lvl="2">
              <a:buFont typeface="Arial" pitchFamily="34" charset="0"/>
              <a:buChar char="•"/>
            </a:pPr>
            <a:endParaRPr lang="en-US" sz="2600" dirty="0" smtClean="0"/>
          </a:p>
          <a:p>
            <a:pPr>
              <a:buClr>
                <a:srgbClr val="FFBF40"/>
              </a:buClr>
              <a:buSzPct val="100000"/>
            </a:pPr>
            <a:r>
              <a:rPr lang="en-US" sz="280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Data Parallelism for heterogeneous architectures </a:t>
            </a:r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CUDA, </a:t>
            </a:r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OpenCL, </a:t>
            </a:r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DirectCompute</a:t>
            </a:r>
          </a:p>
          <a:p>
            <a:pPr lvl="2">
              <a:buFont typeface="Arial" pitchFamily="34" charset="0"/>
              <a:buChar char="•"/>
            </a:pPr>
            <a:r>
              <a:rPr lang="en-US" sz="2600" dirty="0" smtClean="0"/>
              <a:t>SPURS</a:t>
            </a:r>
          </a:p>
          <a:p>
            <a:pPr lvl="2">
              <a:buFont typeface="Arial" pitchFamily="34" charset="0"/>
              <a:buChar char="•"/>
            </a:pPr>
            <a:r>
              <a:rPr lang="fr-CA" sz="2600" dirty="0" smtClean="0"/>
              <a:t>RapidMind</a:t>
            </a:r>
            <a:endParaRPr lang="en-US" sz="26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6770804" y="2430160"/>
            <a:ext cx="5906971" cy="63690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487878" indent="-487878" defTabSz="1301008">
              <a:spcBef>
                <a:spcPct val="15000"/>
              </a:spcBef>
              <a:spcAft>
                <a:spcPct val="15000"/>
              </a:spcAft>
              <a:buFont typeface="Wingdings" pitchFamily="2" charset="2"/>
              <a:buChar char="§"/>
              <a:defRPr/>
            </a:pPr>
            <a:r>
              <a:rPr lang="en-US" sz="2800" kern="0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PC clusters</a:t>
            </a:r>
          </a:p>
          <a:p>
            <a:pPr marL="982533" lvl="2" indent="-325252" defTabSz="1301008">
              <a:spcBef>
                <a:spcPct val="15000"/>
              </a:spcBef>
              <a:spcAft>
                <a:spcPct val="15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  <a:defRPr/>
            </a:pPr>
            <a:r>
              <a:rPr lang="en-US" kern="0" dirty="0" smtClean="0">
                <a:latin typeface="+mn-lt"/>
              </a:rPr>
              <a:t>MPI </a:t>
            </a:r>
          </a:p>
          <a:p>
            <a:pPr marL="982533" lvl="2" indent="-325252" defTabSz="1301008">
              <a:spcBef>
                <a:spcPct val="15000"/>
              </a:spcBef>
              <a:spcAft>
                <a:spcPct val="15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  <a:defRPr/>
            </a:pPr>
            <a:r>
              <a:rPr lang="en-US" kern="0" dirty="0" smtClean="0">
                <a:latin typeface="+mn-lt"/>
              </a:rPr>
              <a:t>Map Reduce</a:t>
            </a:r>
          </a:p>
          <a:p>
            <a:pPr marL="982533" lvl="2" indent="-325252" defTabSz="1301008">
              <a:spcBef>
                <a:spcPct val="15000"/>
              </a:spcBef>
              <a:spcAft>
                <a:spcPct val="15000"/>
              </a:spcAft>
              <a:buClr>
                <a:srgbClr val="00AADD"/>
              </a:buClr>
              <a:buSzPct val="80000"/>
              <a:buFont typeface="Arial" pitchFamily="34" charset="0"/>
              <a:buChar char="•"/>
              <a:defRPr/>
            </a:pPr>
            <a:endParaRPr lang="fr-CA" kern="0" dirty="0" smtClean="0">
              <a:solidFill>
                <a:schemeClr val="bg1"/>
              </a:solidFill>
              <a:latin typeface="+mn-lt"/>
            </a:endParaRPr>
          </a:p>
          <a:p>
            <a:pPr marL="982533" lvl="2" indent="-325252" defTabSz="1301008">
              <a:spcBef>
                <a:spcPts val="600"/>
              </a:spcBef>
              <a:spcAft>
                <a:spcPts val="600"/>
              </a:spcAft>
              <a:buClr>
                <a:srgbClr val="00AADD"/>
              </a:buClr>
              <a:buSzPct val="80000"/>
              <a:defRPr/>
            </a:pPr>
            <a:endParaRPr lang="en-US" sz="2800" kern="0" dirty="0" smtClean="0">
              <a:solidFill>
                <a:schemeClr val="accent1">
                  <a:lumMod val="75000"/>
                  <a:lumOff val="25000"/>
                </a:schemeClr>
              </a:solidFill>
              <a:latin typeface="+mn-lt"/>
            </a:endParaRPr>
          </a:p>
          <a:p>
            <a:pPr marL="487878" lvl="2" indent="-487878" defTabSz="1301008">
              <a:spcBef>
                <a:spcPct val="15000"/>
              </a:spcBef>
              <a:spcAft>
                <a:spcPct val="15000"/>
              </a:spcAft>
              <a:buFont typeface="Wingdings" pitchFamily="2" charset="2"/>
              <a:buChar char="§"/>
              <a:defRPr/>
            </a:pPr>
            <a:r>
              <a:rPr lang="en-US" sz="2800" kern="0" dirty="0" smtClean="0">
                <a:solidFill>
                  <a:schemeClr val="accent1">
                    <a:lumMod val="75000"/>
                    <a:lumOff val="25000"/>
                  </a:schemeClr>
                </a:solidFill>
                <a:latin typeface="+mn-lt"/>
              </a:rPr>
              <a:t>Concurrent Programming</a:t>
            </a:r>
          </a:p>
          <a:p>
            <a:pPr marL="982533" lvl="2" indent="-325252" defTabSz="1301008">
              <a:spcBef>
                <a:spcPct val="15000"/>
              </a:spcBef>
              <a:spcAft>
                <a:spcPct val="15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  <a:defRPr/>
            </a:pPr>
            <a:r>
              <a:rPr lang="en-US" kern="0" dirty="0" smtClean="0">
                <a:latin typeface="+mn-lt"/>
              </a:rPr>
              <a:t>PPL, Asynchronous Agents</a:t>
            </a:r>
          </a:p>
          <a:p>
            <a:pPr marL="982533" lvl="2" indent="-325252" defTabSz="1301008">
              <a:spcBef>
                <a:spcPct val="15000"/>
              </a:spcBef>
              <a:spcAft>
                <a:spcPct val="15000"/>
              </a:spcAft>
              <a:buClr>
                <a:schemeClr val="tx1"/>
              </a:buClr>
              <a:buSzPct val="80000"/>
              <a:buFont typeface="Arial" pitchFamily="34" charset="0"/>
              <a:buChar char="•"/>
              <a:defRPr/>
            </a:pPr>
            <a:r>
              <a:rPr lang="en-US" kern="0" dirty="0" smtClean="0">
                <a:latin typeface="+mn-lt"/>
              </a:rPr>
              <a:t>Grand Central Station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However, there are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specific constraints </a:t>
            </a:r>
            <a:r>
              <a:rPr lang="en-US" dirty="0" smtClean="0"/>
              <a:t>in the </a:t>
            </a: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video games </a:t>
            </a:r>
            <a:r>
              <a:rPr lang="en-US" dirty="0" smtClean="0"/>
              <a:t>impacting on parallel design…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036" y="2475329"/>
            <a:ext cx="11689704" cy="6960392"/>
          </a:xfrm>
        </p:spPr>
        <p:txBody>
          <a:bodyPr/>
          <a:lstStyle/>
          <a:p>
            <a:pPr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Memory Resources Constraints</a:t>
            </a:r>
          </a:p>
          <a:p>
            <a:pPr lvl="2"/>
            <a:r>
              <a:rPr lang="en-US" dirty="0" smtClean="0"/>
              <a:t>How much scratch memory required by solver</a:t>
            </a:r>
          </a:p>
          <a:p>
            <a:pPr>
              <a:spcBef>
                <a:spcPts val="1800"/>
              </a:spcBef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Concurrent Memory access</a:t>
            </a:r>
          </a:p>
          <a:p>
            <a:pPr lvl="2"/>
            <a:r>
              <a:rPr lang="en-US" dirty="0" smtClean="0"/>
              <a:t>Computations are done on data which can change significantly from frame to frame</a:t>
            </a:r>
          </a:p>
          <a:p>
            <a:pPr>
              <a:spcBef>
                <a:spcPts val="1800"/>
              </a:spcBef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Data lifetime / persistence</a:t>
            </a:r>
          </a:p>
          <a:p>
            <a:pPr lvl="2"/>
            <a:r>
              <a:rPr lang="en-US" dirty="0" smtClean="0"/>
              <a:t>Things are volatile by nature</a:t>
            </a:r>
          </a:p>
          <a:p>
            <a:pPr>
              <a:spcBef>
                <a:spcPts val="1800"/>
              </a:spcBef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Reactivity</a:t>
            </a:r>
            <a:r>
              <a:rPr lang="en-US" baseline="0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 / Time delay / Frequency constraints</a:t>
            </a:r>
          </a:p>
          <a:p>
            <a:pPr lvl="2"/>
            <a:r>
              <a:rPr lang="en-US" dirty="0" smtClean="0"/>
              <a:t>When do you really need the result of your computation</a:t>
            </a:r>
            <a:endParaRPr lang="en-US" baseline="0" dirty="0" smtClean="0"/>
          </a:p>
          <a:p>
            <a:pPr>
              <a:spcBef>
                <a:spcPts val="1800"/>
              </a:spcBef>
              <a:buClr>
                <a:srgbClr val="FFBF40"/>
              </a:buClr>
            </a:pPr>
            <a:r>
              <a:rPr lang="en-US" dirty="0" smtClean="0">
                <a:solidFill>
                  <a:schemeClr val="accent1">
                    <a:lumMod val="75000"/>
                    <a:lumOff val="25000"/>
                  </a:schemeClr>
                </a:solidFill>
              </a:rPr>
              <a:t>Interruptibility</a:t>
            </a:r>
          </a:p>
          <a:p>
            <a:pPr lvl="2"/>
            <a:r>
              <a:rPr lang="en-US" dirty="0" smtClean="0"/>
              <a:t>The system can change its mind – 80% of the path goals are never reached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ADSK_Dark">
  <a:themeElements>
    <a:clrScheme name="ADSK_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AA00"/>
      </a:accent1>
      <a:accent2>
        <a:srgbClr val="EE5500"/>
      </a:accent2>
      <a:accent3>
        <a:srgbClr val="DD0000"/>
      </a:accent3>
      <a:accent4>
        <a:srgbClr val="004282"/>
      </a:accent4>
      <a:accent5>
        <a:srgbClr val="993388"/>
      </a:accent5>
      <a:accent6>
        <a:srgbClr val="118888"/>
      </a:accent6>
      <a:hlink>
        <a:srgbClr val="00B0F0"/>
      </a:hlink>
      <a:folHlink>
        <a:srgbClr val="993388"/>
      </a:folHlink>
    </a:clrScheme>
    <a:fontScheme name="ADSK_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 W3" charset="0"/>
            <a:cs typeface="ヒラギノ角ゴ Pro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 W3" charset="0"/>
            <a:cs typeface="ヒラギノ角ゴ Pro W3" charset="0"/>
            <a:sym typeface="Gill Sans" charset="0"/>
          </a:defRPr>
        </a:defPPr>
      </a:lstStyle>
    </a:lnDef>
  </a:objectDefaults>
  <a:extraClrSchemeLst>
    <a:extraClrScheme>
      <a:clrScheme name="Default - 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Creative Catalog" ma:contentTypeID="0x0101003D62B9A716C08244A68E1D56ED354A9500A7EFD4C2F324CA44B4E995A506E2E1CF" ma:contentTypeVersion="31" ma:contentTypeDescription="" ma:contentTypeScope="" ma:versionID="17bc19fc9bd490bc1bda444d86d6b7f0">
  <xsd:schema xmlns:xsd="http://www.w3.org/2001/XMLSchema" xmlns:p="http://schemas.microsoft.com/office/2006/metadata/properties" xmlns:ns2="c8bab806-ca78-4cad-94f6-48e563f76e95" xmlns:ns4="f53a3603-67ad-45e2-accf-d44f8756b321" targetNamespace="http://schemas.microsoft.com/office/2006/metadata/properties" ma:root="true" ma:fieldsID="284905265c583129f8035dc0f09dfb0f" ns2:_="" ns4:_="">
    <xsd:import namespace="c8bab806-ca78-4cad-94f6-48e563f76e95"/>
    <xsd:import namespace="f53a3603-67ad-45e2-accf-d44f8756b321"/>
    <xsd:element name="properties">
      <xsd:complexType>
        <xsd:sequence>
          <xsd:element name="documentManagement">
            <xsd:complexType>
              <xsd:all>
                <xsd:element ref="ns2:Date_x0020_Published" minOccurs="0"/>
                <xsd:element ref="ns2:Media_x0020_Description" minOccurs="0"/>
                <xsd:element ref="ns4:Image" minOccurs="0"/>
                <xsd:element ref="ns4:Category" minOccurs="0"/>
                <xsd:element ref="ns4:Business_x0020_and_x0020_Industry" minOccurs="0"/>
              </xsd:all>
            </xsd:complexType>
          </xsd:element>
        </xsd:sequence>
      </xsd:complexType>
    </xsd:element>
  </xsd:schema>
  <xsd:schema xmlns:xsd="http://www.w3.org/2001/XMLSchema" xmlns:dms="http://schemas.microsoft.com/office/2006/documentManagement/types" targetNamespace="c8bab806-ca78-4cad-94f6-48e563f76e95" elementFormDefault="qualified">
    <xsd:import namespace="http://schemas.microsoft.com/office/2006/documentManagement/types"/>
    <xsd:element name="Date_x0020_Published" ma:index="8" nillable="true" ma:displayName="Date Published" ma:format="DateOnly" ma:internalName="Date_x0020_Published">
      <xsd:simpleType>
        <xsd:restriction base="dms:DateTime"/>
      </xsd:simpleType>
    </xsd:element>
    <xsd:element name="Media_x0020_Description" ma:index="10" nillable="true" ma:displayName="Media Description" ma:internalName="Media_x0020_Description" ma:readOnly="false">
      <xsd:simpleType>
        <xsd:restriction base="dms:Note"/>
      </xsd:simpleType>
    </xsd:element>
  </xsd:schema>
  <xsd:schema xmlns:xsd="http://www.w3.org/2001/XMLSchema" xmlns:dms="http://schemas.microsoft.com/office/2006/documentManagement/types" targetNamespace="f53a3603-67ad-45e2-accf-d44f8756b321" elementFormDefault="qualified">
    <xsd:import namespace="http://schemas.microsoft.com/office/2006/documentManagement/types"/>
    <xsd:element name="Image" ma:index="11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Category" ma:index="12" nillable="true" ma:displayName="Category" ma:internalName="Category">
      <xsd:simpleType>
        <xsd:restriction base="dms:Text">
          <xsd:maxLength value="255"/>
        </xsd:restriction>
      </xsd:simpleType>
    </xsd:element>
    <xsd:element name="Business_x0020_and_x0020_Industry" ma:index="13" nillable="true" ma:displayName="Business and Industry" ma:internalName="Business_x0020_and_x0020_Industry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9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Doc 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>
  <documentManagement>
    <Business_x0020_and_x0020_Industry xmlns="f53a3603-67ad-45e2-accf-d44f8756b321">Corporate PowerPoint template and guidelines</Business_x0020_and_x0020_Industry>
    <Date_x0020_Published xmlns="c8bab806-ca78-4cad-94f6-48e563f76e95">2009-07-16T07:00:00+00:00</Date_x0020_Published>
    <Category xmlns="f53a3603-67ad-45e2-accf-d44f8756b321" xsi:nil="true"/>
    <Media_x0020_Description xmlns="c8bab806-ca78-4cad-94f6-48e563f76e95">The Autodesk Template is available in two formats. This is the most common format for projectors and monitors with a 4 x 3 ratio 1024 x 768 pixel resolution. The 16 x 9 ratio alternative is used more frequently for large events or HD plasma screens.</Media_x0020_Description>
    <Image xmlns="f53a3603-67ad-45e2-accf-d44f8756b321">
      <Url>https://share.autodesk.com/Marketing/catalog/PublishingImages/07_16_09_corporate_title_slide_thumb.gif</Url>
      <Description xsi:nil="true"/>
    </Image>
  </documentManagement>
</p:properties>
</file>

<file path=customXml/itemProps1.xml><?xml version="1.0" encoding="utf-8"?>
<ds:datastoreItem xmlns:ds="http://schemas.openxmlformats.org/officeDocument/2006/customXml" ds:itemID="{570B8263-2FD3-49F1-98C2-A2376D4675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8bab806-ca78-4cad-94f6-48e563f76e95"/>
    <ds:schemaRef ds:uri="f53a3603-67ad-45e2-accf-d44f8756b321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242C6963-0519-424B-98C3-89F870EB222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4C755C8-7118-41D3-B9EA-482D608FFBB1}">
  <ds:schemaRefs>
    <ds:schemaRef ds:uri="http://schemas.microsoft.com/office/2006/documentManagement/types"/>
    <ds:schemaRef ds:uri="http://purl.org/dc/elements/1.1/"/>
    <ds:schemaRef ds:uri="http://purl.org/dc/terms/"/>
    <ds:schemaRef ds:uri="http://purl.org/dc/dcmitype/"/>
    <ds:schemaRef ds:uri="http://www.w3.org/XML/1998/namespace"/>
    <ds:schemaRef ds:uri="http://schemas.microsoft.com/office/2006/metadata/properties"/>
    <ds:schemaRef ds:uri="c8bab806-ca78-4cad-94f6-48e563f76e95"/>
    <ds:schemaRef ds:uri="f53a3603-67ad-45e2-accf-d44f8756b321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2505</Words>
  <Application>Microsoft Office PowerPoint</Application>
  <PresentationFormat>Custom</PresentationFormat>
  <Paragraphs>726</Paragraphs>
  <Slides>41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ADSK_Dark</vt:lpstr>
      <vt:lpstr>Massive Parallelism in AI Throughput versus Realtime</vt:lpstr>
      <vt:lpstr>Agenda</vt:lpstr>
      <vt:lpstr> Where are we today?</vt:lpstr>
      <vt:lpstr>Where are we today?</vt:lpstr>
      <vt:lpstr>As a start, the 13 dwarves should help us to find the right parallel pattern</vt:lpstr>
      <vt:lpstr>As a start, the 13 dwarves should help us to find the right parallel pattern (cont’d)</vt:lpstr>
      <vt:lpstr>As a start, the 13 dwarves should help us to find the right parallel pattern (cont’d)</vt:lpstr>
      <vt:lpstr>Recent languages and programming models provide guidance for parallel implementation</vt:lpstr>
      <vt:lpstr>However, there are specific constraints in the video games impacting on parallel design…</vt:lpstr>
      <vt:lpstr>…and even more constraints when you develop middleware</vt:lpstr>
      <vt:lpstr>A gap analysis on existing solutions shows that no one solution fits the video game context perfectly </vt:lpstr>
      <vt:lpstr>The pathfinding challenge : from throughput to realtime</vt:lpstr>
      <vt:lpstr>Pathfinding in a nutshell</vt:lpstr>
      <vt:lpstr>Pathfinding is made of different solvers with different characteristics</vt:lpstr>
      <vt:lpstr>There are 2 natures of data parallelism in pathfinding</vt:lpstr>
      <vt:lpstr>A first approach could be a single frame batch paradigm (throughput) compatible with most programming models</vt:lpstr>
      <vt:lpstr>Each task request has a context composed of character data, global data, and potentially customized objects</vt:lpstr>
      <vt:lpstr>However, as the number of solvers can be limited by memory…</vt:lpstr>
      <vt:lpstr>…throughput maximization approach in parallelization can be capped by Amdahl’ law</vt:lpstr>
      <vt:lpstr>To avoid that, the Pathfinding solution needs to find more task parallelism on time dimension</vt:lpstr>
      <vt:lpstr>A good illustration is describing Pathfinding as a  statechart with 4 orthogonal states</vt:lpstr>
      <vt:lpstr>It is still compatible with the precedent approach, but  multiframe (no more capped by Amdahl’s law)</vt:lpstr>
      <vt:lpstr>But now we have 3 new problems</vt:lpstr>
      <vt:lpstr>Problem 1 is a scheduling problem for realtime systems</vt:lpstr>
      <vt:lpstr>To answer problem 1 we restate pathfinding solvers in a realtime formalism…</vt:lpstr>
      <vt:lpstr>…and select a scheduling algorithm</vt:lpstr>
      <vt:lpstr>Answering problem 2 (volatile data) requires a better description of memory models</vt:lpstr>
      <vt:lpstr>Programming models differ in the way they manage memory space</vt:lpstr>
      <vt:lpstr>There is a need for locking mechanism between the framework and the kernel</vt:lpstr>
      <vt:lpstr>It requires also a better description of user data</vt:lpstr>
      <vt:lpstr>Data Life cycle States are introduced to handle R/O and R/W data volatility and dynamicity</vt:lpstr>
      <vt:lpstr>Problem 3 (triggering logic) requires choosing between Pull or Push Triggering mechanism</vt:lpstr>
      <vt:lpstr>MASAI : the premises of an AI massive parallel solution</vt:lpstr>
      <vt:lpstr>Guidelines for a new parallel programming model for realtime AI</vt:lpstr>
      <vt:lpstr>Introducing the concept of Working Unit</vt:lpstr>
      <vt:lpstr>The system works on a mixture of events and requests</vt:lpstr>
      <vt:lpstr>The underlying architecture would rely on a event broadcaster and communicating components</vt:lpstr>
      <vt:lpstr>Open challenges</vt:lpstr>
      <vt:lpstr>Multiplatform</vt:lpstr>
      <vt:lpstr>GAME DEVELOPER ZONE www.the-area.com/gamedev</vt:lpstr>
      <vt:lpstr>Slide 41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Autodesk Corporate PowerPoint Template 4 x 3</dc:title>
  <dc:subject>template, PowerPoint, presentation, corporate template</dc:subject>
  <dc:creator/>
  <cp:keywords>template, PowerPoint, presentation, corporate template</cp:keywords>
  <cp:lastModifiedBy/>
  <cp:revision>1</cp:revision>
  <dcterms:created xsi:type="dcterms:W3CDTF">2009-04-08T04:13:08Z</dcterms:created>
  <dcterms:modified xsi:type="dcterms:W3CDTF">2010-04-15T21:25:58Z</dcterms:modified>
  <cp:contentType>Creative Catalog</cp:contentTyp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0x0101003D62B9A716C08244A68E1D56ED354A9500A7EFD4C2F324CA44B4E995A506E2E1CF</vt:lpwstr>
  </property>
</Properties>
</file>

<file path=docProps/thumbnail.jpeg>
</file>